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4" r:id="rId3"/>
    <p:sldId id="313" r:id="rId4"/>
    <p:sldId id="314" r:id="rId5"/>
    <p:sldId id="315" r:id="rId6"/>
    <p:sldId id="268" r:id="rId7"/>
    <p:sldId id="304" r:id="rId8"/>
    <p:sldId id="311" r:id="rId9"/>
    <p:sldId id="309" r:id="rId10"/>
    <p:sldId id="310" r:id="rId11"/>
    <p:sldId id="308" r:id="rId12"/>
    <p:sldId id="312" r:id="rId13"/>
    <p:sldId id="30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4798"/>
    <a:srgbClr val="41C1AD"/>
    <a:srgbClr val="1DC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2287" autoAdjust="0"/>
  </p:normalViewPr>
  <p:slideViewPr>
    <p:cSldViewPr snapToGrid="0">
      <p:cViewPr varScale="1">
        <p:scale>
          <a:sx n="81" d="100"/>
          <a:sy n="81" d="100"/>
        </p:scale>
        <p:origin x="70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0D5C70-21CB-4A32-AD40-8A36DABD9C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63F35C-9DA7-45BD-B082-01C7670C16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5C341-FB55-4AB9-A992-5DAC45493998}" type="datetimeFigureOut">
              <a:rPr lang="fr-CH" smtClean="0"/>
              <a:t>16.04.2024</a:t>
            </a:fld>
            <a:endParaRPr lang="fr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43C896-D4CD-4BC2-8792-6D2E4784E6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C47FD8-C86E-40FB-BFCA-821E4E4EDA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39857-D31C-49CF-9669-C9CEF9157C1F}" type="slidenum">
              <a:rPr lang="fr-CH" smtClean="0"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2163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DE292-1A75-3244-B1E6-B0ADE26A5FC4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61FF0-0442-8F41-8987-F4A3C4C54AEA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170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76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748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209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4829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365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586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546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425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30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185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514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156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61FF0-0442-8F41-8987-F4A3C4C54AE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8803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princip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2465" y="2930257"/>
            <a:ext cx="3913638" cy="997486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2467" y="4042123"/>
            <a:ext cx="2360733" cy="71946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DIN Condensed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err="1"/>
              <a:t>Subtitle</a:t>
            </a:r>
            <a:endParaRPr lang="en-US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BF22435-968C-B2A4-FCA2-3C2E3B5662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2465" y="2079716"/>
            <a:ext cx="2360735" cy="7194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dirty="0" err="1"/>
              <a:t>Authors</a:t>
            </a:r>
            <a:endParaRPr lang="fr-FR" dirty="0"/>
          </a:p>
        </p:txBody>
      </p:sp>
      <p:sp>
        <p:nvSpPr>
          <p:cNvPr id="4" name="Espace réservé pour une image  45">
            <a:extLst>
              <a:ext uri="{FF2B5EF4-FFF2-40B4-BE49-F238E27FC236}">
                <a16:creationId xmlns:a16="http://schemas.microsoft.com/office/drawing/2014/main" id="{6BC08727-F47E-4958-2BEF-534C5CE1832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537863" y="282989"/>
            <a:ext cx="3116274" cy="10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17278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nu Titre 2 Catégo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9ED89B9-0F7C-3185-8165-E7D8F927C48A}"/>
              </a:ext>
            </a:extLst>
          </p:cNvPr>
          <p:cNvSpPr/>
          <p:nvPr userDrawn="1"/>
        </p:nvSpPr>
        <p:spPr>
          <a:xfrm>
            <a:off x="0" y="1"/>
            <a:ext cx="3810000" cy="6858000"/>
          </a:xfrm>
          <a:prstGeom prst="rect">
            <a:avLst/>
          </a:prstGeom>
          <a:solidFill>
            <a:srgbClr val="41C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0944D04D-6276-EEA0-2294-76C081E3FBEB}"/>
              </a:ext>
            </a:extLst>
          </p:cNvPr>
          <p:cNvSpPr/>
          <p:nvPr userDrawn="1"/>
        </p:nvSpPr>
        <p:spPr>
          <a:xfrm>
            <a:off x="5870989" y="2142834"/>
            <a:ext cx="2712321" cy="242399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0" b="1" dirty="0">
              <a:latin typeface="DIN Condensed" pitchFamily="2" charset="0"/>
            </a:endParaRP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BA2A5E23-2B5B-1E7B-2393-A16BF8CD260B}"/>
              </a:ext>
            </a:extLst>
          </p:cNvPr>
          <p:cNvSpPr/>
          <p:nvPr userDrawn="1"/>
        </p:nvSpPr>
        <p:spPr>
          <a:xfrm flipV="1">
            <a:off x="7443140" y="2113833"/>
            <a:ext cx="2712321" cy="2423990"/>
          </a:xfrm>
          <a:prstGeom prst="triangle">
            <a:avLst/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0" b="1" dirty="0">
              <a:latin typeface="DIN Condensed" pitchFamily="2" charset="0"/>
            </a:endParaRP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252596B8-10B3-011A-BD71-B4C279E89F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9597" y="5652895"/>
            <a:ext cx="1205105" cy="1205105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8963076A-29CD-B80D-5C3B-58256116F7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9125" y="6069600"/>
            <a:ext cx="3248408" cy="518553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D7342AE0-7B4A-4707-A4E2-3B11D103E05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5497" y="4935622"/>
            <a:ext cx="3192036" cy="951700"/>
          </a:xfrm>
          <a:prstGeom prst="rect">
            <a:avLst/>
          </a:prstGeom>
        </p:spPr>
      </p:pic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id="{92E84ACA-979A-4268-B803-36DCE3F6F8D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5497" y="365125"/>
            <a:ext cx="3061882" cy="20887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1" name="Espace réservé du texte 30">
            <a:extLst>
              <a:ext uri="{FF2B5EF4-FFF2-40B4-BE49-F238E27FC236}">
                <a16:creationId xmlns:a16="http://schemas.microsoft.com/office/drawing/2014/main" id="{ABBB9E26-7BB0-59D3-F5BE-F68E77D7417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8866" y="2651125"/>
            <a:ext cx="3061883" cy="777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solidFill>
                  <a:schemeClr val="bg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F1F03F60-7112-8D8F-DD58-62B065FE9F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70273" y="4782961"/>
            <a:ext cx="2713037" cy="5554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 1</a:t>
            </a:r>
          </a:p>
        </p:txBody>
      </p:sp>
      <p:sp>
        <p:nvSpPr>
          <p:cNvPr id="34" name="Espace réservé du texte 32">
            <a:extLst>
              <a:ext uri="{FF2B5EF4-FFF2-40B4-BE49-F238E27FC236}">
                <a16:creationId xmlns:a16="http://schemas.microsoft.com/office/drawing/2014/main" id="{1D3C0FB1-9ADB-251F-BF75-796553AAB4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43136" y="649969"/>
            <a:ext cx="2713037" cy="5554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 2</a:t>
            </a:r>
          </a:p>
        </p:txBody>
      </p:sp>
      <p:sp>
        <p:nvSpPr>
          <p:cNvPr id="56" name="Espace réservé du texte 32">
            <a:extLst>
              <a:ext uri="{FF2B5EF4-FFF2-40B4-BE49-F238E27FC236}">
                <a16:creationId xmlns:a16="http://schemas.microsoft.com/office/drawing/2014/main" id="{2FFBC868-7D1F-9178-493D-D9FF2F8BC9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17854" y="3290204"/>
            <a:ext cx="1217950" cy="1262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57" name="Espace réservé du texte 32">
            <a:extLst>
              <a:ext uri="{FF2B5EF4-FFF2-40B4-BE49-F238E27FC236}">
                <a16:creationId xmlns:a16="http://schemas.microsoft.com/office/drawing/2014/main" id="{C180612E-6572-9E85-87E9-1A2FEF2B2F9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0325" y="2134684"/>
            <a:ext cx="1217950" cy="1262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77" name="Espace réservé du texte 2">
            <a:extLst>
              <a:ext uri="{FF2B5EF4-FFF2-40B4-BE49-F238E27FC236}">
                <a16:creationId xmlns:a16="http://schemas.microsoft.com/office/drawing/2014/main" id="{D1829F4C-F916-FCA3-BC59-852AD19EB4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70273" y="5470244"/>
            <a:ext cx="2713037" cy="55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sz="1400" b="0" i="0" dirty="0" err="1">
                <a:latin typeface="Helvetica Light" panose="020B0403020202020204" pitchFamily="34" charset="0"/>
              </a:rPr>
              <a:t>Sub-category</a:t>
            </a:r>
            <a:r>
              <a:rPr lang="fr-FR" sz="1400" b="0" i="0" dirty="0">
                <a:latin typeface="Helvetica Light" panose="020B0403020202020204" pitchFamily="34" charset="0"/>
              </a:rPr>
              <a:t> 1</a:t>
            </a:r>
          </a:p>
          <a:p>
            <a:pPr lvl="0"/>
            <a:r>
              <a:rPr lang="fr-FR" sz="1400" b="0" i="0" dirty="0" err="1">
                <a:latin typeface="Helvetica Light" panose="020B0403020202020204" pitchFamily="34" charset="0"/>
              </a:rPr>
              <a:t>Sub-category</a:t>
            </a:r>
            <a:r>
              <a:rPr lang="fr-FR" sz="1400" b="0" i="0" dirty="0">
                <a:latin typeface="Helvetica Light" panose="020B0403020202020204" pitchFamily="34" charset="0"/>
              </a:rPr>
              <a:t> 2</a:t>
            </a:r>
            <a:endParaRPr lang="fr-FR" dirty="0"/>
          </a:p>
        </p:txBody>
      </p:sp>
      <p:sp>
        <p:nvSpPr>
          <p:cNvPr id="78" name="Espace réservé du texte 2">
            <a:extLst>
              <a:ext uri="{FF2B5EF4-FFF2-40B4-BE49-F238E27FC236}">
                <a16:creationId xmlns:a16="http://schemas.microsoft.com/office/drawing/2014/main" id="{D66CF0E4-BEA3-A569-74CF-C7838B14F82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443136" y="1342252"/>
            <a:ext cx="2713037" cy="55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sz="1400" b="0" i="0" dirty="0" err="1">
                <a:latin typeface="Helvetica Light" panose="020B0403020202020204" pitchFamily="34" charset="0"/>
              </a:rPr>
              <a:t>Sub-category</a:t>
            </a:r>
            <a:r>
              <a:rPr lang="fr-FR" sz="1400" b="0" i="0" dirty="0">
                <a:latin typeface="Helvetica Light" panose="020B0403020202020204" pitchFamily="34" charset="0"/>
              </a:rPr>
              <a:t> 1</a:t>
            </a:r>
          </a:p>
          <a:p>
            <a:pPr lvl="0"/>
            <a:r>
              <a:rPr lang="fr-FR" sz="1400" b="0" i="0" dirty="0" err="1">
                <a:latin typeface="Helvetica Light" panose="020B0403020202020204" pitchFamily="34" charset="0"/>
              </a:rPr>
              <a:t>Sub-category</a:t>
            </a:r>
            <a:r>
              <a:rPr lang="fr-FR" sz="1400" b="0" i="0" dirty="0">
                <a:latin typeface="Helvetica Light" panose="020B0403020202020204" pitchFamily="34" charset="0"/>
              </a:rPr>
              <a:t> 2</a:t>
            </a:r>
            <a:endParaRPr lang="fr-FR" dirty="0"/>
          </a:p>
        </p:txBody>
      </p:sp>
      <p:sp>
        <p:nvSpPr>
          <p:cNvPr id="2" name="Espace réservé pour une image  45">
            <a:extLst>
              <a:ext uri="{FF2B5EF4-FFF2-40B4-BE49-F238E27FC236}">
                <a16:creationId xmlns:a16="http://schemas.microsoft.com/office/drawing/2014/main" id="{1809BC16-889D-1BA0-1AE0-82B72A616D7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208865" y="382380"/>
            <a:ext cx="1080000" cy="10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411075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Menu Titre 3 Catégo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9ED89B9-0F7C-3185-8165-E7D8F927C48A}"/>
              </a:ext>
            </a:extLst>
          </p:cNvPr>
          <p:cNvSpPr/>
          <p:nvPr userDrawn="1"/>
        </p:nvSpPr>
        <p:spPr>
          <a:xfrm>
            <a:off x="0" y="1"/>
            <a:ext cx="381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0944D04D-6276-EEA0-2294-76C081E3FBEB}"/>
              </a:ext>
            </a:extLst>
          </p:cNvPr>
          <p:cNvSpPr/>
          <p:nvPr userDrawn="1"/>
        </p:nvSpPr>
        <p:spPr>
          <a:xfrm>
            <a:off x="5196566" y="2142834"/>
            <a:ext cx="2712321" cy="242399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0" b="1" dirty="0">
              <a:latin typeface="DIN Condensed" pitchFamily="2" charset="0"/>
            </a:endParaRPr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3CE6A00C-68E3-2C34-1E39-2A466D62851A}"/>
              </a:ext>
            </a:extLst>
          </p:cNvPr>
          <p:cNvSpPr/>
          <p:nvPr userDrawn="1"/>
        </p:nvSpPr>
        <p:spPr>
          <a:xfrm>
            <a:off x="8340868" y="2126646"/>
            <a:ext cx="2712321" cy="2423990"/>
          </a:xfrm>
          <a:prstGeom prst="triangle">
            <a:avLst/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0" b="1" dirty="0">
              <a:latin typeface="DIN Condensed" pitchFamily="2" charset="0"/>
            </a:endParaRP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BA2A5E23-2B5B-1E7B-2393-A16BF8CD260B}"/>
              </a:ext>
            </a:extLst>
          </p:cNvPr>
          <p:cNvSpPr/>
          <p:nvPr userDrawn="1"/>
        </p:nvSpPr>
        <p:spPr>
          <a:xfrm flipV="1">
            <a:off x="6768717" y="2113833"/>
            <a:ext cx="2712321" cy="242399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0" b="1" dirty="0">
              <a:latin typeface="DIN Condensed" pitchFamily="2" charset="0"/>
            </a:endParaRP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252596B8-10B3-011A-BD71-B4C279E89F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9597" y="5652895"/>
            <a:ext cx="1205105" cy="1205105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8963076A-29CD-B80D-5C3B-58256116F7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9125" y="6069600"/>
            <a:ext cx="3248408" cy="518553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D7342AE0-7B4A-4707-A4E2-3B11D103E05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5497" y="4935622"/>
            <a:ext cx="3192036" cy="951700"/>
          </a:xfrm>
          <a:prstGeom prst="rect">
            <a:avLst/>
          </a:prstGeom>
        </p:spPr>
      </p:pic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id="{92E84ACA-979A-4268-B803-36DCE3F6F8D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5497" y="365125"/>
            <a:ext cx="3061882" cy="20887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TITLE</a:t>
            </a:r>
          </a:p>
        </p:txBody>
      </p:sp>
      <p:sp>
        <p:nvSpPr>
          <p:cNvPr id="31" name="Espace réservé du texte 30">
            <a:extLst>
              <a:ext uri="{FF2B5EF4-FFF2-40B4-BE49-F238E27FC236}">
                <a16:creationId xmlns:a16="http://schemas.microsoft.com/office/drawing/2014/main" id="{ABBB9E26-7BB0-59D3-F5BE-F68E77D7417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8866" y="2651125"/>
            <a:ext cx="3061883" cy="777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solidFill>
                  <a:schemeClr val="bg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F1F03F60-7112-8D8F-DD58-62B065FE9F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87847" y="4785567"/>
            <a:ext cx="2713037" cy="5554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 1</a:t>
            </a:r>
          </a:p>
        </p:txBody>
      </p:sp>
      <p:sp>
        <p:nvSpPr>
          <p:cNvPr id="34" name="Espace réservé du texte 32">
            <a:extLst>
              <a:ext uri="{FF2B5EF4-FFF2-40B4-BE49-F238E27FC236}">
                <a16:creationId xmlns:a16="http://schemas.microsoft.com/office/drawing/2014/main" id="{1D3C0FB1-9ADB-251F-BF75-796553AAB4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68717" y="663371"/>
            <a:ext cx="2713037" cy="5554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 2</a:t>
            </a:r>
          </a:p>
        </p:txBody>
      </p:sp>
      <p:sp>
        <p:nvSpPr>
          <p:cNvPr id="35" name="Espace réservé du texte 32">
            <a:extLst>
              <a:ext uri="{FF2B5EF4-FFF2-40B4-BE49-F238E27FC236}">
                <a16:creationId xmlns:a16="http://schemas.microsoft.com/office/drawing/2014/main" id="{519DEADF-7D9D-B972-1FC1-C80087C2F31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40152" y="4785567"/>
            <a:ext cx="2713037" cy="5554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 3</a:t>
            </a:r>
          </a:p>
        </p:txBody>
      </p:sp>
      <p:sp>
        <p:nvSpPr>
          <p:cNvPr id="56" name="Espace réservé du texte 32">
            <a:extLst>
              <a:ext uri="{FF2B5EF4-FFF2-40B4-BE49-F238E27FC236}">
                <a16:creationId xmlns:a16="http://schemas.microsoft.com/office/drawing/2014/main" id="{2FFBC868-7D1F-9178-493D-D9FF2F8BC9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43431" y="3290204"/>
            <a:ext cx="1217950" cy="1262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57" name="Espace réservé du texte 32">
            <a:extLst>
              <a:ext uri="{FF2B5EF4-FFF2-40B4-BE49-F238E27FC236}">
                <a16:creationId xmlns:a16="http://schemas.microsoft.com/office/drawing/2014/main" id="{C180612E-6572-9E85-87E9-1A2FEF2B2F9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15902" y="2134684"/>
            <a:ext cx="1217950" cy="1262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58" name="Espace réservé du texte 32">
            <a:extLst>
              <a:ext uri="{FF2B5EF4-FFF2-40B4-BE49-F238E27FC236}">
                <a16:creationId xmlns:a16="http://schemas.microsoft.com/office/drawing/2014/main" id="{DAA303E6-5659-49EC-9C09-208B3DFED9C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087695" y="3282110"/>
            <a:ext cx="1217950" cy="1262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03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608C81-CAC9-2646-EB30-6DD36B79114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87847" y="5461841"/>
            <a:ext cx="2713037" cy="55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sz="1400" b="0" i="0" dirty="0" err="1">
                <a:latin typeface="Helvetica Light" panose="020B0403020202020204" pitchFamily="34" charset="0"/>
              </a:rPr>
              <a:t>Sub-category</a:t>
            </a:r>
            <a:r>
              <a:rPr lang="fr-FR" sz="1400" b="0" i="0" dirty="0">
                <a:latin typeface="Helvetica Light" panose="020B0403020202020204" pitchFamily="34" charset="0"/>
              </a:rPr>
              <a:t> 1</a:t>
            </a:r>
          </a:p>
          <a:p>
            <a:pPr lvl="0"/>
            <a:r>
              <a:rPr lang="fr-FR" sz="1400" b="0" i="0" dirty="0" err="1">
                <a:latin typeface="Helvetica Light" panose="020B0403020202020204" pitchFamily="34" charset="0"/>
              </a:rPr>
              <a:t>Sub-category</a:t>
            </a:r>
            <a:r>
              <a:rPr lang="fr-FR" sz="1400" b="0" i="0" dirty="0">
                <a:latin typeface="Helvetica Light" panose="020B0403020202020204" pitchFamily="34" charset="0"/>
              </a:rPr>
              <a:t> 2</a:t>
            </a:r>
            <a:endParaRPr lang="fr-FR" dirty="0"/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997B35C0-3A65-70EB-1524-966426BB864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68717" y="1339645"/>
            <a:ext cx="2713037" cy="55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sz="1400" b="0" i="0" dirty="0" err="1">
                <a:latin typeface="Helvetica Light" panose="020B0403020202020204" pitchFamily="34" charset="0"/>
              </a:rPr>
              <a:t>Sub-category</a:t>
            </a:r>
            <a:r>
              <a:rPr lang="fr-FR" sz="1400" b="0" i="0" dirty="0">
                <a:latin typeface="Helvetica Light" panose="020B0403020202020204" pitchFamily="34" charset="0"/>
              </a:rPr>
              <a:t> 1</a:t>
            </a:r>
          </a:p>
          <a:p>
            <a:pPr lvl="0"/>
            <a:r>
              <a:rPr lang="fr-FR" sz="1400" b="0" i="0" dirty="0" err="1">
                <a:latin typeface="Helvetica Light" panose="020B0403020202020204" pitchFamily="34" charset="0"/>
              </a:rPr>
              <a:t>Sub-category</a:t>
            </a:r>
            <a:r>
              <a:rPr lang="fr-FR" sz="1400" b="0" i="0" dirty="0">
                <a:latin typeface="Helvetica Light" panose="020B0403020202020204" pitchFamily="34" charset="0"/>
              </a:rPr>
              <a:t> 2</a:t>
            </a:r>
            <a:endParaRPr lang="fr-FR" dirty="0"/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6473E00D-DD35-7DBF-4865-A768E83B111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40152" y="5441453"/>
            <a:ext cx="2713037" cy="55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sz="1400" b="0" i="0" dirty="0" err="1">
                <a:latin typeface="Helvetica Light" panose="020B0403020202020204" pitchFamily="34" charset="0"/>
              </a:rPr>
              <a:t>Sub-category</a:t>
            </a:r>
            <a:r>
              <a:rPr lang="fr-FR" sz="1400" b="0" i="0" dirty="0">
                <a:latin typeface="Helvetica Light" panose="020B0403020202020204" pitchFamily="34" charset="0"/>
              </a:rPr>
              <a:t> 1</a:t>
            </a:r>
          </a:p>
          <a:p>
            <a:pPr lvl="0"/>
            <a:r>
              <a:rPr lang="fr-FR" sz="1400" b="0" i="0">
                <a:latin typeface="Helvetica Light" panose="020B0403020202020204" pitchFamily="34" charset="0"/>
              </a:rPr>
              <a:t> </a:t>
            </a:r>
            <a:r>
              <a:rPr lang="fr-FR" sz="1400" b="0" i="0" dirty="0">
                <a:latin typeface="Helvetica Light" panose="020B0403020202020204" pitchFamily="34" charset="0"/>
              </a:rPr>
              <a:t>2</a:t>
            </a:r>
            <a:endParaRPr lang="fr-FR" dirty="0"/>
          </a:p>
        </p:txBody>
      </p:sp>
      <p:sp>
        <p:nvSpPr>
          <p:cNvPr id="2" name="Espace réservé pour une image  45">
            <a:extLst>
              <a:ext uri="{FF2B5EF4-FFF2-40B4-BE49-F238E27FC236}">
                <a16:creationId xmlns:a16="http://schemas.microsoft.com/office/drawing/2014/main" id="{A23C39DE-F7B8-93F3-910E-8939F6B9D29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08865" y="382380"/>
            <a:ext cx="1080000" cy="10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25516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nu Titre 4 Catégo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9ED89B9-0F7C-3185-8165-E7D8F927C48A}"/>
              </a:ext>
            </a:extLst>
          </p:cNvPr>
          <p:cNvSpPr/>
          <p:nvPr userDrawn="1"/>
        </p:nvSpPr>
        <p:spPr>
          <a:xfrm>
            <a:off x="0" y="9427"/>
            <a:ext cx="3810000" cy="6964325"/>
          </a:xfrm>
          <a:prstGeom prst="rect">
            <a:avLst/>
          </a:prstGeom>
          <a:solidFill>
            <a:srgbClr val="41C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0944D04D-6276-EEA0-2294-76C081E3FBEB}"/>
              </a:ext>
            </a:extLst>
          </p:cNvPr>
          <p:cNvSpPr/>
          <p:nvPr userDrawn="1"/>
        </p:nvSpPr>
        <p:spPr>
          <a:xfrm>
            <a:off x="4297533" y="2120314"/>
            <a:ext cx="2712321" cy="242399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0" b="1" dirty="0">
              <a:latin typeface="DIN Condensed" pitchFamily="2" charset="0"/>
            </a:endParaRPr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3CE6A00C-68E3-2C34-1E39-2A466D62851A}"/>
              </a:ext>
            </a:extLst>
          </p:cNvPr>
          <p:cNvSpPr/>
          <p:nvPr userDrawn="1"/>
        </p:nvSpPr>
        <p:spPr>
          <a:xfrm>
            <a:off x="7442552" y="2112276"/>
            <a:ext cx="2712321" cy="242399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0" b="1" dirty="0">
              <a:latin typeface="DIN Condensed" pitchFamily="2" charset="0"/>
            </a:endParaRP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BA2A5E23-2B5B-1E7B-2393-A16BF8CD260B}"/>
              </a:ext>
            </a:extLst>
          </p:cNvPr>
          <p:cNvSpPr/>
          <p:nvPr userDrawn="1"/>
        </p:nvSpPr>
        <p:spPr>
          <a:xfrm flipV="1">
            <a:off x="5870401" y="2099463"/>
            <a:ext cx="2712321" cy="2423990"/>
          </a:xfrm>
          <a:prstGeom prst="triangle">
            <a:avLst/>
          </a:prstGeom>
          <a:solidFill>
            <a:srgbClr val="4F4798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0" b="1" dirty="0">
              <a:latin typeface="DIN Condensed" pitchFamily="2" charset="0"/>
            </a:endParaRP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252596B8-10B3-011A-BD71-B4C279E89F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9597" y="5652895"/>
            <a:ext cx="1205105" cy="1205105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8963076A-29CD-B80D-5C3B-58256116F7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9125" y="6069600"/>
            <a:ext cx="3248408" cy="518553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D7342AE0-7B4A-4707-A4E2-3B11D103E05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5497" y="4935622"/>
            <a:ext cx="3192036" cy="951700"/>
          </a:xfrm>
          <a:prstGeom prst="rect">
            <a:avLst/>
          </a:prstGeom>
        </p:spPr>
      </p:pic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id="{92E84ACA-979A-4268-B803-36DCE3F6F8D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5497" y="365125"/>
            <a:ext cx="3061882" cy="20887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TITLE</a:t>
            </a:r>
          </a:p>
        </p:txBody>
      </p:sp>
      <p:sp>
        <p:nvSpPr>
          <p:cNvPr id="31" name="Espace réservé du texte 30">
            <a:extLst>
              <a:ext uri="{FF2B5EF4-FFF2-40B4-BE49-F238E27FC236}">
                <a16:creationId xmlns:a16="http://schemas.microsoft.com/office/drawing/2014/main" id="{ABBB9E26-7BB0-59D3-F5BE-F68E77D7417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8866" y="2651125"/>
            <a:ext cx="3061883" cy="777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solidFill>
                  <a:schemeClr val="bg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F1F03F60-7112-8D8F-DD58-62B065FE9F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97571" y="4768591"/>
            <a:ext cx="2713037" cy="5554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 1</a:t>
            </a:r>
          </a:p>
        </p:txBody>
      </p:sp>
      <p:sp>
        <p:nvSpPr>
          <p:cNvPr id="34" name="Espace réservé du texte 32">
            <a:extLst>
              <a:ext uri="{FF2B5EF4-FFF2-40B4-BE49-F238E27FC236}">
                <a16:creationId xmlns:a16="http://schemas.microsoft.com/office/drawing/2014/main" id="{1D3C0FB1-9ADB-251F-BF75-796553AAB4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70401" y="649883"/>
            <a:ext cx="2713037" cy="5554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 2</a:t>
            </a:r>
          </a:p>
        </p:txBody>
      </p:sp>
      <p:sp>
        <p:nvSpPr>
          <p:cNvPr id="35" name="Espace réservé du texte 32">
            <a:extLst>
              <a:ext uri="{FF2B5EF4-FFF2-40B4-BE49-F238E27FC236}">
                <a16:creationId xmlns:a16="http://schemas.microsoft.com/office/drawing/2014/main" id="{519DEADF-7D9D-B972-1FC1-C80087C2F31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39358" y="4770543"/>
            <a:ext cx="2713037" cy="5554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 3</a:t>
            </a:r>
          </a:p>
        </p:txBody>
      </p:sp>
      <p:sp>
        <p:nvSpPr>
          <p:cNvPr id="56" name="Espace réservé du texte 32">
            <a:extLst>
              <a:ext uri="{FF2B5EF4-FFF2-40B4-BE49-F238E27FC236}">
                <a16:creationId xmlns:a16="http://schemas.microsoft.com/office/drawing/2014/main" id="{2FFBC868-7D1F-9178-493D-D9FF2F8BC9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45115" y="3275834"/>
            <a:ext cx="1217950" cy="1262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57" name="Espace réservé du texte 32">
            <a:extLst>
              <a:ext uri="{FF2B5EF4-FFF2-40B4-BE49-F238E27FC236}">
                <a16:creationId xmlns:a16="http://schemas.microsoft.com/office/drawing/2014/main" id="{C180612E-6572-9E85-87E9-1A2FEF2B2F9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17586" y="2120314"/>
            <a:ext cx="1217950" cy="1262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58" name="Espace réservé du texte 32">
            <a:extLst>
              <a:ext uri="{FF2B5EF4-FFF2-40B4-BE49-F238E27FC236}">
                <a16:creationId xmlns:a16="http://schemas.microsoft.com/office/drawing/2014/main" id="{DAA303E6-5659-49EC-9C09-208B3DFED9C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89379" y="3267740"/>
            <a:ext cx="1217950" cy="1262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03</a:t>
            </a:r>
          </a:p>
        </p:txBody>
      </p:sp>
      <p:sp>
        <p:nvSpPr>
          <p:cNvPr id="2" name="Triangle 1">
            <a:extLst>
              <a:ext uri="{FF2B5EF4-FFF2-40B4-BE49-F238E27FC236}">
                <a16:creationId xmlns:a16="http://schemas.microsoft.com/office/drawing/2014/main" id="{5BD87725-DF68-BED2-1B96-D53112AC18AA}"/>
              </a:ext>
            </a:extLst>
          </p:cNvPr>
          <p:cNvSpPr/>
          <p:nvPr userDrawn="1"/>
        </p:nvSpPr>
        <p:spPr>
          <a:xfrm flipV="1">
            <a:off x="9015878" y="2088781"/>
            <a:ext cx="2712321" cy="242399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0" b="1" dirty="0">
              <a:latin typeface="DIN Condensed" pitchFamily="2" charset="0"/>
            </a:endParaRPr>
          </a:p>
        </p:txBody>
      </p:sp>
      <p:sp>
        <p:nvSpPr>
          <p:cNvPr id="3" name="Espace réservé du texte 32">
            <a:extLst>
              <a:ext uri="{FF2B5EF4-FFF2-40B4-BE49-F238E27FC236}">
                <a16:creationId xmlns:a16="http://schemas.microsoft.com/office/drawing/2014/main" id="{F4FFE8DF-0A2D-4B6E-183A-86D86F2D0F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015162" y="649883"/>
            <a:ext cx="2713037" cy="5554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 4</a:t>
            </a:r>
          </a:p>
        </p:txBody>
      </p:sp>
      <p:sp>
        <p:nvSpPr>
          <p:cNvPr id="5" name="Espace réservé du texte 32">
            <a:extLst>
              <a:ext uri="{FF2B5EF4-FFF2-40B4-BE49-F238E27FC236}">
                <a16:creationId xmlns:a16="http://schemas.microsoft.com/office/drawing/2014/main" id="{A6852B75-5806-F39B-70CF-28210AA92E4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63063" y="2109632"/>
            <a:ext cx="1217950" cy="1262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04</a:t>
            </a:r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C508EAD5-0C1F-171D-F1EF-20C5FF91103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97533" y="5445100"/>
            <a:ext cx="2713037" cy="55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sz="1400" b="0" i="0" dirty="0">
                <a:latin typeface="Helvetica Light" panose="020B0403020202020204" pitchFamily="34" charset="0"/>
              </a:rPr>
              <a:t>Sous-catégorie 1</a:t>
            </a:r>
          </a:p>
          <a:p>
            <a:pPr lvl="0"/>
            <a:r>
              <a:rPr lang="fr-FR" sz="1400" b="0" i="0" dirty="0">
                <a:latin typeface="Helvetica Light" panose="020B0403020202020204" pitchFamily="34" charset="0"/>
              </a:rPr>
              <a:t>Sous-catégorie 2</a:t>
            </a:r>
            <a:endParaRPr lang="fr-FR" dirty="0"/>
          </a:p>
        </p:txBody>
      </p:sp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0567095F-2EC6-A6F9-CB75-5B1BAC5452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870401" y="1327896"/>
            <a:ext cx="2713037" cy="55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sz="1400" b="0" i="0" dirty="0">
                <a:latin typeface="Helvetica Light" panose="020B0403020202020204" pitchFamily="34" charset="0"/>
              </a:rPr>
              <a:t>Sous-catégorie 1</a:t>
            </a:r>
          </a:p>
          <a:p>
            <a:pPr lvl="0"/>
            <a:r>
              <a:rPr lang="fr-FR" sz="1400" b="0" i="0" dirty="0">
                <a:latin typeface="Helvetica Light" panose="020B0403020202020204" pitchFamily="34" charset="0"/>
              </a:rPr>
              <a:t>Sous-catégorie 2</a:t>
            </a:r>
            <a:endParaRPr lang="fr-FR" dirty="0"/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31240B22-B46B-6F6D-9D4F-D7CE7291B60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15161" y="1325757"/>
            <a:ext cx="2713037" cy="55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sz="1400" b="0" i="0" dirty="0">
                <a:latin typeface="Helvetica Light" panose="020B0403020202020204" pitchFamily="34" charset="0"/>
              </a:rPr>
              <a:t>Sous-catégorie 1</a:t>
            </a:r>
          </a:p>
          <a:p>
            <a:pPr lvl="0"/>
            <a:r>
              <a:rPr lang="fr-FR" sz="1400" b="0" i="0" dirty="0">
                <a:latin typeface="Helvetica Light" panose="020B0403020202020204" pitchFamily="34" charset="0"/>
              </a:rPr>
              <a:t>Sous-catégorie 2</a:t>
            </a:r>
            <a:endParaRPr lang="fr-FR" dirty="0"/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71632231-F304-7D65-F7B1-AD04662F826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39357" y="5441433"/>
            <a:ext cx="2713037" cy="55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sz="1400" b="0" i="0" dirty="0">
                <a:latin typeface="Helvetica Light" panose="020B0403020202020204" pitchFamily="34" charset="0"/>
              </a:rPr>
              <a:t>Sous-catégorie 1</a:t>
            </a:r>
          </a:p>
          <a:p>
            <a:pPr lvl="0"/>
            <a:r>
              <a:rPr lang="fr-FR" sz="1400" b="0" i="0" dirty="0">
                <a:latin typeface="Helvetica Light" panose="020B0403020202020204" pitchFamily="34" charset="0"/>
              </a:rPr>
              <a:t>Sous-catégorie 2</a:t>
            </a:r>
            <a:endParaRPr lang="fr-FR" dirty="0"/>
          </a:p>
        </p:txBody>
      </p:sp>
      <p:sp>
        <p:nvSpPr>
          <p:cNvPr id="4" name="Espace réservé pour une image  45">
            <a:extLst>
              <a:ext uri="{FF2B5EF4-FFF2-40B4-BE49-F238E27FC236}">
                <a16:creationId xmlns:a16="http://schemas.microsoft.com/office/drawing/2014/main" id="{0E919A30-C9A2-6AA7-AB67-262241117C6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208865" y="382380"/>
            <a:ext cx="1080000" cy="10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09002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deau latéral Titre +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23AE1E7A-7CFC-61EB-108B-2B57A97CE3C7}"/>
              </a:ext>
            </a:extLst>
          </p:cNvPr>
          <p:cNvSpPr/>
          <p:nvPr userDrawn="1"/>
        </p:nvSpPr>
        <p:spPr>
          <a:xfrm>
            <a:off x="0" y="0"/>
            <a:ext cx="3881689" cy="6858000"/>
          </a:xfrm>
          <a:prstGeom prst="rect">
            <a:avLst/>
          </a:prstGeom>
          <a:solidFill>
            <a:srgbClr val="41C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E8FC3FB3-FADF-E862-446D-4DC7D049B8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125" y="6058998"/>
            <a:ext cx="3248408" cy="518553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4F662230-C7DE-8762-C3D3-2C8E23A106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5497" y="4925020"/>
            <a:ext cx="3192036" cy="951700"/>
          </a:xfrm>
          <a:prstGeom prst="rect">
            <a:avLst/>
          </a:prstGeom>
        </p:spPr>
      </p:pic>
      <p:sp>
        <p:nvSpPr>
          <p:cNvPr id="38" name="Titre 37">
            <a:extLst>
              <a:ext uri="{FF2B5EF4-FFF2-40B4-BE49-F238E27FC236}">
                <a16:creationId xmlns:a16="http://schemas.microsoft.com/office/drawing/2014/main" id="{1FAC3AD3-8475-CF2A-E932-F7D3FF5B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14240" y="365125"/>
            <a:ext cx="5374640" cy="1080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TITLE</a:t>
            </a:r>
          </a:p>
        </p:txBody>
      </p:sp>
      <p:sp>
        <p:nvSpPr>
          <p:cNvPr id="40" name="Espace réservé du contenu 39">
            <a:extLst>
              <a:ext uri="{FF2B5EF4-FFF2-40B4-BE49-F238E27FC236}">
                <a16:creationId xmlns:a16="http://schemas.microsoft.com/office/drawing/2014/main" id="{D0551C66-8A69-9D7F-2E25-C363FDC6954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14875" y="1767840"/>
            <a:ext cx="6638925" cy="376936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Helvetica Light" panose="020B0403020202020204" pitchFamily="34" charset="0"/>
              </a:defRPr>
            </a:lvl1pPr>
            <a:lvl2pPr>
              <a:defRPr b="0" i="0">
                <a:solidFill>
                  <a:schemeClr val="tx1"/>
                </a:solidFill>
                <a:latin typeface="Helvetica Light" panose="020B0403020202020204" pitchFamily="34" charset="0"/>
              </a:defRPr>
            </a:lvl2pPr>
            <a:lvl3pPr>
              <a:defRPr b="0" i="0">
                <a:solidFill>
                  <a:schemeClr val="tx1"/>
                </a:solidFill>
                <a:latin typeface="Helvetica Light" panose="020B0403020202020204" pitchFamily="34" charset="0"/>
              </a:defRPr>
            </a:lvl3pPr>
            <a:lvl4pPr>
              <a:defRPr b="0" i="0">
                <a:solidFill>
                  <a:schemeClr val="tx1"/>
                </a:solidFill>
                <a:latin typeface="Helvetica Light" panose="020B0403020202020204" pitchFamily="34" charset="0"/>
              </a:defRPr>
            </a:lvl4pPr>
            <a:lvl5pPr>
              <a:defRPr b="0" i="0">
                <a:solidFill>
                  <a:schemeClr val="tx1"/>
                </a:solidFill>
                <a:latin typeface="Helvetica Light" panose="020B0403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41" name="Image 40">
            <a:extLst>
              <a:ext uri="{FF2B5EF4-FFF2-40B4-BE49-F238E27FC236}">
                <a16:creationId xmlns:a16="http://schemas.microsoft.com/office/drawing/2014/main" id="{37E86F76-E7F6-BB2F-6A9F-A0C1A19BAC5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93839" y="5414756"/>
            <a:ext cx="1296378" cy="1296378"/>
          </a:xfrm>
          <a:prstGeom prst="rect">
            <a:avLst/>
          </a:prstGeom>
        </p:spPr>
      </p:pic>
      <p:sp>
        <p:nvSpPr>
          <p:cNvPr id="46" name="Espace réservé pour une image  45">
            <a:extLst>
              <a:ext uri="{FF2B5EF4-FFF2-40B4-BE49-F238E27FC236}">
                <a16:creationId xmlns:a16="http://schemas.microsoft.com/office/drawing/2014/main" id="{AF96D5A3-4766-5F0A-9F6F-3B2279AB1C5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0251581" y="365125"/>
            <a:ext cx="1080000" cy="10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Logo</a:t>
            </a:r>
          </a:p>
        </p:txBody>
      </p:sp>
      <p:sp>
        <p:nvSpPr>
          <p:cNvPr id="47" name="Espace réservé du texte 31">
            <a:extLst>
              <a:ext uri="{FF2B5EF4-FFF2-40B4-BE49-F238E27FC236}">
                <a16:creationId xmlns:a16="http://schemas.microsoft.com/office/drawing/2014/main" id="{F9D7A5A9-E0E8-37E8-C571-7E3F6B3AEF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48" y="1932210"/>
            <a:ext cx="3222134" cy="1612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</a:t>
            </a:r>
          </a:p>
        </p:txBody>
      </p:sp>
      <p:sp>
        <p:nvSpPr>
          <p:cNvPr id="48" name="Espace réservé du texte 33">
            <a:extLst>
              <a:ext uri="{FF2B5EF4-FFF2-40B4-BE49-F238E27FC236}">
                <a16:creationId xmlns:a16="http://schemas.microsoft.com/office/drawing/2014/main" id="{A9C01057-D295-01D0-C57E-2A965F1CE33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5398" y="304320"/>
            <a:ext cx="3222135" cy="641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GENERAL TITLE</a:t>
            </a:r>
          </a:p>
        </p:txBody>
      </p:sp>
      <p:sp>
        <p:nvSpPr>
          <p:cNvPr id="49" name="Espace réservé du texte 31">
            <a:extLst>
              <a:ext uri="{FF2B5EF4-FFF2-40B4-BE49-F238E27FC236}">
                <a16:creationId xmlns:a16="http://schemas.microsoft.com/office/drawing/2014/main" id="{4BF7F8A7-7A8D-8E80-DAE9-C6B4BF88DF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4676" y="3726800"/>
            <a:ext cx="3219506" cy="6169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  <p:sp>
        <p:nvSpPr>
          <p:cNvPr id="50" name="Espace réservé du texte 33">
            <a:extLst>
              <a:ext uri="{FF2B5EF4-FFF2-40B4-BE49-F238E27FC236}">
                <a16:creationId xmlns:a16="http://schemas.microsoft.com/office/drawing/2014/main" id="{8B29EE27-BA9A-87D1-35A1-2C9FD75892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12262" y="1130800"/>
            <a:ext cx="3222134" cy="2712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  <p:sp>
        <p:nvSpPr>
          <p:cNvPr id="5" name="Espace réservé de la date 41">
            <a:extLst>
              <a:ext uri="{FF2B5EF4-FFF2-40B4-BE49-F238E27FC236}">
                <a16:creationId xmlns:a16="http://schemas.microsoft.com/office/drawing/2014/main" id="{95012E26-12E9-1E56-920A-20568745E25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714240" y="6082030"/>
            <a:ext cx="1025507" cy="365125"/>
          </a:xfrm>
        </p:spPr>
        <p:txBody>
          <a:bodyPr/>
          <a:lstStyle>
            <a:lvl1pPr>
              <a:defRPr>
                <a:solidFill>
                  <a:srgbClr val="4F4798"/>
                </a:solidFill>
              </a:defRPr>
            </a:lvl1pPr>
          </a:lstStyle>
          <a:p>
            <a:fld id="{8F81030C-E081-4448-9093-10B60AEC8A8D}" type="datetime1">
              <a:rPr lang="fr-FR" smtClean="0"/>
              <a:pPr/>
              <a:t>16/04/2024</a:t>
            </a:fld>
            <a:endParaRPr lang="fr-FR" dirty="0"/>
          </a:p>
        </p:txBody>
      </p:sp>
      <p:sp>
        <p:nvSpPr>
          <p:cNvPr id="6" name="Espace réservé du pied de page 42">
            <a:extLst>
              <a:ext uri="{FF2B5EF4-FFF2-40B4-BE49-F238E27FC236}">
                <a16:creationId xmlns:a16="http://schemas.microsoft.com/office/drawing/2014/main" id="{9D3B8E19-7D77-2924-0CC1-E1CF32B3019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899715" y="6082030"/>
            <a:ext cx="3608883" cy="365125"/>
          </a:xfrm>
        </p:spPr>
        <p:txBody>
          <a:bodyPr/>
          <a:lstStyle>
            <a:lvl1pPr>
              <a:defRPr>
                <a:solidFill>
                  <a:srgbClr val="4F4798"/>
                </a:solidFill>
              </a:defRPr>
            </a:lvl1pPr>
          </a:lstStyle>
          <a:p>
            <a:r>
              <a:rPr lang="fr-FR" dirty="0"/>
              <a:t>Kick-off meeting</a:t>
            </a:r>
          </a:p>
        </p:txBody>
      </p:sp>
      <p:sp>
        <p:nvSpPr>
          <p:cNvPr id="7" name="Espace réservé du numéro de diapositive 43">
            <a:extLst>
              <a:ext uri="{FF2B5EF4-FFF2-40B4-BE49-F238E27FC236}">
                <a16:creationId xmlns:a16="http://schemas.microsoft.com/office/drawing/2014/main" id="{C6DCF264-45A4-229C-2444-5C4E1F868B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668568" y="6082030"/>
            <a:ext cx="765302" cy="365125"/>
          </a:xfrm>
        </p:spPr>
        <p:txBody>
          <a:bodyPr/>
          <a:lstStyle>
            <a:lvl1pPr>
              <a:defRPr>
                <a:solidFill>
                  <a:srgbClr val="4F4798"/>
                </a:solidFill>
              </a:defRPr>
            </a:lvl1pPr>
          </a:lstStyle>
          <a:p>
            <a:fld id="{8E37EB07-053F-EF40-895A-D74CA6BED68E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1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deau latéral Titre +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re 37">
            <a:extLst>
              <a:ext uri="{FF2B5EF4-FFF2-40B4-BE49-F238E27FC236}">
                <a16:creationId xmlns:a16="http://schemas.microsoft.com/office/drawing/2014/main" id="{1FAC3AD3-8475-CF2A-E932-F7D3FF5B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14240" y="365125"/>
            <a:ext cx="5374640" cy="1080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TITLE</a:t>
            </a:r>
          </a:p>
        </p:txBody>
      </p:sp>
      <p:pic>
        <p:nvPicPr>
          <p:cNvPr id="41" name="Image 40">
            <a:extLst>
              <a:ext uri="{FF2B5EF4-FFF2-40B4-BE49-F238E27FC236}">
                <a16:creationId xmlns:a16="http://schemas.microsoft.com/office/drawing/2014/main" id="{37E86F76-E7F6-BB2F-6A9F-A0C1A19BAC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93839" y="5414756"/>
            <a:ext cx="1296378" cy="1296378"/>
          </a:xfrm>
          <a:prstGeom prst="rect">
            <a:avLst/>
          </a:prstGeom>
        </p:spPr>
      </p:pic>
      <p:sp>
        <p:nvSpPr>
          <p:cNvPr id="42" name="Espace réservé de la date 41">
            <a:extLst>
              <a:ext uri="{FF2B5EF4-FFF2-40B4-BE49-F238E27FC236}">
                <a16:creationId xmlns:a16="http://schemas.microsoft.com/office/drawing/2014/main" id="{AA3FB4D8-2A07-6585-D72A-560B469B1B44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714240" y="6082030"/>
            <a:ext cx="1025507" cy="365125"/>
          </a:xfrm>
        </p:spPr>
        <p:txBody>
          <a:bodyPr/>
          <a:lstStyle>
            <a:lvl1pPr>
              <a:defRPr>
                <a:solidFill>
                  <a:srgbClr val="4F4798"/>
                </a:solidFill>
              </a:defRPr>
            </a:lvl1pPr>
          </a:lstStyle>
          <a:p>
            <a:fld id="{8F81030C-E081-4448-9093-10B60AEC8A8D}" type="datetime1">
              <a:rPr lang="fr-FR" smtClean="0"/>
              <a:pPr/>
              <a:t>16/04/2024</a:t>
            </a:fld>
            <a:endParaRPr lang="fr-FR" dirty="0"/>
          </a:p>
        </p:txBody>
      </p:sp>
      <p:sp>
        <p:nvSpPr>
          <p:cNvPr id="43" name="Espace réservé du pied de page 42">
            <a:extLst>
              <a:ext uri="{FF2B5EF4-FFF2-40B4-BE49-F238E27FC236}">
                <a16:creationId xmlns:a16="http://schemas.microsoft.com/office/drawing/2014/main" id="{6C85F1E2-340D-1C38-2E81-1EF30FE217A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899715" y="6082030"/>
            <a:ext cx="3608883" cy="365125"/>
          </a:xfrm>
        </p:spPr>
        <p:txBody>
          <a:bodyPr/>
          <a:lstStyle>
            <a:lvl1pPr>
              <a:defRPr>
                <a:solidFill>
                  <a:srgbClr val="4F4798"/>
                </a:solidFill>
              </a:defRPr>
            </a:lvl1pPr>
          </a:lstStyle>
          <a:p>
            <a:r>
              <a:rPr lang="fr-FR" dirty="0"/>
              <a:t>Kick-off meeting</a:t>
            </a:r>
          </a:p>
        </p:txBody>
      </p:sp>
      <p:sp>
        <p:nvSpPr>
          <p:cNvPr id="44" name="Espace réservé du numéro de diapositive 43">
            <a:extLst>
              <a:ext uri="{FF2B5EF4-FFF2-40B4-BE49-F238E27FC236}">
                <a16:creationId xmlns:a16="http://schemas.microsoft.com/office/drawing/2014/main" id="{BD196AFD-44FC-728C-5181-9AA4AB3D756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4F4798"/>
                </a:solidFill>
              </a:defRPr>
            </a:lvl1pPr>
          </a:lstStyle>
          <a:p>
            <a:fld id="{8E37EB07-053F-EF40-895A-D74CA6BED68E}" type="slidenum">
              <a:rPr lang="fr-FR" smtClean="0"/>
              <a:pPr/>
              <a:t>‹Nr.›</a:t>
            </a:fld>
            <a:endParaRPr lang="fr-FR"/>
          </a:p>
        </p:txBody>
      </p:sp>
      <p:sp>
        <p:nvSpPr>
          <p:cNvPr id="46" name="Espace réservé pour une image  45">
            <a:extLst>
              <a:ext uri="{FF2B5EF4-FFF2-40B4-BE49-F238E27FC236}">
                <a16:creationId xmlns:a16="http://schemas.microsoft.com/office/drawing/2014/main" id="{AF96D5A3-4766-5F0A-9F6F-3B2279AB1C5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0251581" y="368711"/>
            <a:ext cx="1080000" cy="108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Logo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4A8C6CB0-7D14-2560-4FF0-8153000D81C9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538719" y="1727200"/>
            <a:ext cx="3792855" cy="36449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5CE50F2-29E3-D6FC-5ABB-212C330BBAE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14240" y="1727200"/>
            <a:ext cx="2559685" cy="36449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b="0" i="0">
                <a:solidFill>
                  <a:schemeClr val="bg2">
                    <a:lumMod val="2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sz="1400" b="0" i="0" dirty="0">
                <a:latin typeface="Helvetica Light" panose="020B0403020202020204" pitchFamily="34" charset="0"/>
              </a:rPr>
              <a:t>Chart </a:t>
            </a:r>
            <a:r>
              <a:rPr lang="fr-FR" sz="1400" b="0" i="0" dirty="0" err="1">
                <a:latin typeface="Helvetica Light" panose="020B0403020202020204" pitchFamily="34" charset="0"/>
              </a:rPr>
              <a:t>legend</a:t>
            </a:r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2A4AD9-BDB9-1BA6-AE3E-BBF9399C438C}"/>
              </a:ext>
            </a:extLst>
          </p:cNvPr>
          <p:cNvSpPr/>
          <p:nvPr userDrawn="1"/>
        </p:nvSpPr>
        <p:spPr>
          <a:xfrm>
            <a:off x="0" y="1"/>
            <a:ext cx="3881689" cy="6858000"/>
          </a:xfrm>
          <a:prstGeom prst="rect">
            <a:avLst/>
          </a:prstGeom>
          <a:solidFill>
            <a:srgbClr val="41C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54846A2-A6C9-A8A5-49AD-42667172C6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9125" y="6058998"/>
            <a:ext cx="3248408" cy="51855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2C7E3019-4130-FDB8-BEF7-DD852AAB821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5497" y="4925020"/>
            <a:ext cx="3192036" cy="951700"/>
          </a:xfrm>
          <a:prstGeom prst="rect">
            <a:avLst/>
          </a:prstGeom>
        </p:spPr>
      </p:pic>
      <p:sp>
        <p:nvSpPr>
          <p:cNvPr id="11" name="Espace réservé du texte 31">
            <a:extLst>
              <a:ext uri="{FF2B5EF4-FFF2-40B4-BE49-F238E27FC236}">
                <a16:creationId xmlns:a16="http://schemas.microsoft.com/office/drawing/2014/main" id="{704FC0E6-D1D5-501B-010F-BB0D1EA9FD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48" y="1932210"/>
            <a:ext cx="3222134" cy="1612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</a:t>
            </a:r>
          </a:p>
        </p:txBody>
      </p:sp>
      <p:sp>
        <p:nvSpPr>
          <p:cNvPr id="15" name="Espace réservé du texte 33">
            <a:extLst>
              <a:ext uri="{FF2B5EF4-FFF2-40B4-BE49-F238E27FC236}">
                <a16:creationId xmlns:a16="http://schemas.microsoft.com/office/drawing/2014/main" id="{90EF7BAB-6591-ACDB-1AA3-C5FC2B75EA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5398" y="304320"/>
            <a:ext cx="3222135" cy="641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GENERAL TITLE</a:t>
            </a:r>
          </a:p>
        </p:txBody>
      </p:sp>
      <p:sp>
        <p:nvSpPr>
          <p:cNvPr id="16" name="Espace réservé du texte 31">
            <a:extLst>
              <a:ext uri="{FF2B5EF4-FFF2-40B4-BE49-F238E27FC236}">
                <a16:creationId xmlns:a16="http://schemas.microsoft.com/office/drawing/2014/main" id="{A5B82326-C27F-35B1-F684-52C3EC6F7E6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4676" y="3726800"/>
            <a:ext cx="3219506" cy="6169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  <p:sp>
        <p:nvSpPr>
          <p:cNvPr id="32" name="Espace réservé du texte 33">
            <a:extLst>
              <a:ext uri="{FF2B5EF4-FFF2-40B4-BE49-F238E27FC236}">
                <a16:creationId xmlns:a16="http://schemas.microsoft.com/office/drawing/2014/main" id="{CC03CE22-440B-D170-8335-82CF96E8CF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12262" y="1130800"/>
            <a:ext cx="3222134" cy="2712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148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deau latéral Titre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1C73A996-E9DA-D122-D8EB-C6062C5EE70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881438" y="-3175"/>
            <a:ext cx="8310562" cy="686117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8" name="Titre 37">
            <a:extLst>
              <a:ext uri="{FF2B5EF4-FFF2-40B4-BE49-F238E27FC236}">
                <a16:creationId xmlns:a16="http://schemas.microsoft.com/office/drawing/2014/main" id="{1FAC3AD3-8475-CF2A-E932-F7D3FF5B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68930" y="665511"/>
            <a:ext cx="6942350" cy="1080000"/>
          </a:xfrm>
          <a:prstGeom prst="rect">
            <a:avLst/>
          </a:prstGeom>
        </p:spPr>
        <p:txBody>
          <a:bodyPr/>
          <a:lstStyle>
            <a:lvl1pPr algn="r">
              <a:defRPr sz="1600" b="0" i="0">
                <a:solidFill>
                  <a:schemeClr val="bg1"/>
                </a:solidFill>
                <a:latin typeface="Helvetica Light" panose="020B0403020202020204" pitchFamily="34" charset="0"/>
              </a:defRPr>
            </a:lvl1pPr>
          </a:lstStyle>
          <a:p>
            <a:r>
              <a:rPr lang="fr-FR" dirty="0"/>
              <a:t>Légende image</a:t>
            </a:r>
          </a:p>
        </p:txBody>
      </p:sp>
      <p:pic>
        <p:nvPicPr>
          <p:cNvPr id="41" name="Image 40">
            <a:extLst>
              <a:ext uri="{FF2B5EF4-FFF2-40B4-BE49-F238E27FC236}">
                <a16:creationId xmlns:a16="http://schemas.microsoft.com/office/drawing/2014/main" id="{37E86F76-E7F6-BB2F-6A9F-A0C1A19BAC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93839" y="5414756"/>
            <a:ext cx="1296378" cy="1296378"/>
          </a:xfrm>
          <a:prstGeom prst="rect">
            <a:avLst/>
          </a:prstGeom>
        </p:spPr>
      </p:pic>
      <p:sp>
        <p:nvSpPr>
          <p:cNvPr id="42" name="Espace réservé de la date 41">
            <a:extLst>
              <a:ext uri="{FF2B5EF4-FFF2-40B4-BE49-F238E27FC236}">
                <a16:creationId xmlns:a16="http://schemas.microsoft.com/office/drawing/2014/main" id="{AA3FB4D8-2A07-6585-D72A-560B469B1B44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714240" y="6082030"/>
            <a:ext cx="1025507" cy="365125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fld id="{5D05F058-F5F9-5F41-8BDF-F9A5210C2A6D}" type="datetime1">
              <a:rPr lang="fr-FR" smtClean="0"/>
              <a:pPr/>
              <a:t>16/04/2024</a:t>
            </a:fld>
            <a:endParaRPr lang="fr-FR" dirty="0"/>
          </a:p>
        </p:txBody>
      </p:sp>
      <p:sp>
        <p:nvSpPr>
          <p:cNvPr id="43" name="Espace réservé du pied de page 42">
            <a:extLst>
              <a:ext uri="{FF2B5EF4-FFF2-40B4-BE49-F238E27FC236}">
                <a16:creationId xmlns:a16="http://schemas.microsoft.com/office/drawing/2014/main" id="{6C85F1E2-340D-1C38-2E81-1EF30FE217A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899715" y="6082030"/>
            <a:ext cx="3608883" cy="365125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fr-FR" dirty="0"/>
              <a:t>Kick-off meeting</a:t>
            </a:r>
          </a:p>
        </p:txBody>
      </p:sp>
      <p:sp>
        <p:nvSpPr>
          <p:cNvPr id="44" name="Espace réservé du numéro de diapositive 43">
            <a:extLst>
              <a:ext uri="{FF2B5EF4-FFF2-40B4-BE49-F238E27FC236}">
                <a16:creationId xmlns:a16="http://schemas.microsoft.com/office/drawing/2014/main" id="{BD196AFD-44FC-728C-5181-9AA4AB3D756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fld id="{8E37EB07-053F-EF40-895A-D74CA6BED68E}" type="slidenum">
              <a:rPr lang="fr-FR" smtClean="0"/>
              <a:pPr/>
              <a:t>‹Nr.›</a:t>
            </a:fld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F73279-929E-763C-DD88-C1E413D6187A}"/>
              </a:ext>
            </a:extLst>
          </p:cNvPr>
          <p:cNvSpPr/>
          <p:nvPr userDrawn="1"/>
        </p:nvSpPr>
        <p:spPr>
          <a:xfrm>
            <a:off x="-7730" y="1"/>
            <a:ext cx="3881689" cy="6858000"/>
          </a:xfrm>
          <a:prstGeom prst="rect">
            <a:avLst/>
          </a:prstGeom>
          <a:solidFill>
            <a:srgbClr val="41C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EFA388-3D16-B0FD-8C90-DA31BFF229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9125" y="6058998"/>
            <a:ext cx="3248408" cy="51855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90509311-374E-0E1D-FEBB-67B7348C957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5497" y="4925020"/>
            <a:ext cx="3192036" cy="951700"/>
          </a:xfrm>
          <a:prstGeom prst="rect">
            <a:avLst/>
          </a:prstGeom>
        </p:spPr>
      </p:pic>
      <p:sp>
        <p:nvSpPr>
          <p:cNvPr id="6" name="Espace réservé du texte 31">
            <a:extLst>
              <a:ext uri="{FF2B5EF4-FFF2-40B4-BE49-F238E27FC236}">
                <a16:creationId xmlns:a16="http://schemas.microsoft.com/office/drawing/2014/main" id="{062BCC82-7DEB-9BDF-3C21-1EA6AE0AA70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48" y="1932210"/>
            <a:ext cx="3222134" cy="1612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CATEGORY</a:t>
            </a:r>
          </a:p>
        </p:txBody>
      </p:sp>
      <p:sp>
        <p:nvSpPr>
          <p:cNvPr id="7" name="Espace réservé du texte 33">
            <a:extLst>
              <a:ext uri="{FF2B5EF4-FFF2-40B4-BE49-F238E27FC236}">
                <a16:creationId xmlns:a16="http://schemas.microsoft.com/office/drawing/2014/main" id="{BCDECB9A-D5C9-0D4C-01A8-1D5DE1FABB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5398" y="304320"/>
            <a:ext cx="3222135" cy="641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/>
              <a:t>GENERAL TITLE</a:t>
            </a:r>
          </a:p>
        </p:txBody>
      </p:sp>
      <p:sp>
        <p:nvSpPr>
          <p:cNvPr id="8" name="Espace réservé du texte 31">
            <a:extLst>
              <a:ext uri="{FF2B5EF4-FFF2-40B4-BE49-F238E27FC236}">
                <a16:creationId xmlns:a16="http://schemas.microsoft.com/office/drawing/2014/main" id="{BF00B523-40C5-F325-E8F2-F8576C7AAC5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4676" y="3726800"/>
            <a:ext cx="3219506" cy="6169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Helvetica Light" panose="020B0403020202020204" pitchFamily="34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  <p:sp>
        <p:nvSpPr>
          <p:cNvPr id="9" name="Espace réservé du texte 33">
            <a:extLst>
              <a:ext uri="{FF2B5EF4-FFF2-40B4-BE49-F238E27FC236}">
                <a16:creationId xmlns:a16="http://schemas.microsoft.com/office/drawing/2014/main" id="{5E23A69D-9B49-A5B1-2463-937932A873C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12262" y="1130800"/>
            <a:ext cx="3222134" cy="2712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DIN Condensed" pitchFamily="2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934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3E7937B2-D5CA-A0DE-AB66-D79001CB4C51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-1486" y="0"/>
            <a:ext cx="5918200" cy="6858000"/>
          </a:xfrm>
          <a:prstGeom prst="rect">
            <a:avLst/>
          </a:prstGeom>
        </p:spPr>
      </p:pic>
      <p:sp>
        <p:nvSpPr>
          <p:cNvPr id="72" name="Triangle 71">
            <a:extLst>
              <a:ext uri="{FF2B5EF4-FFF2-40B4-BE49-F238E27FC236}">
                <a16:creationId xmlns:a16="http://schemas.microsoft.com/office/drawing/2014/main" id="{9230F5FF-87A8-4BF1-91A4-558BC4C5F80D}"/>
              </a:ext>
            </a:extLst>
          </p:cNvPr>
          <p:cNvSpPr/>
          <p:nvPr userDrawn="1"/>
        </p:nvSpPr>
        <p:spPr>
          <a:xfrm rot="5400000">
            <a:off x="-463661" y="463177"/>
            <a:ext cx="6856475" cy="5910746"/>
          </a:xfrm>
          <a:prstGeom prst="triangle">
            <a:avLst/>
          </a:prstGeom>
          <a:solidFill>
            <a:srgbClr val="4F4798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riangle 16">
            <a:extLst>
              <a:ext uri="{FF2B5EF4-FFF2-40B4-BE49-F238E27FC236}">
                <a16:creationId xmlns:a16="http://schemas.microsoft.com/office/drawing/2014/main" id="{8C55129A-ECF0-F227-705F-20C37593C23F}"/>
              </a:ext>
            </a:extLst>
          </p:cNvPr>
          <p:cNvSpPr/>
          <p:nvPr/>
        </p:nvSpPr>
        <p:spPr>
          <a:xfrm rot="5400000">
            <a:off x="3760340" y="211484"/>
            <a:ext cx="1503796" cy="1296374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2" name="Image 81">
            <a:extLst>
              <a:ext uri="{FF2B5EF4-FFF2-40B4-BE49-F238E27FC236}">
                <a16:creationId xmlns:a16="http://schemas.microsoft.com/office/drawing/2014/main" id="{F51E6BC5-D8AA-9E98-B241-68C48474A2D2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645540" y="5243925"/>
            <a:ext cx="1296378" cy="1296378"/>
          </a:xfrm>
          <a:prstGeom prst="rect">
            <a:avLst/>
          </a:prstGeom>
        </p:spPr>
      </p:pic>
      <p:pic>
        <p:nvPicPr>
          <p:cNvPr id="83" name="Image 82">
            <a:extLst>
              <a:ext uri="{FF2B5EF4-FFF2-40B4-BE49-F238E27FC236}">
                <a16:creationId xmlns:a16="http://schemas.microsoft.com/office/drawing/2014/main" id="{798CE1DD-D831-EE6D-2382-5345E5F7ABA2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888209" y="245531"/>
            <a:ext cx="3970444" cy="633814"/>
          </a:xfrm>
          <a:prstGeom prst="rect">
            <a:avLst/>
          </a:prstGeom>
        </p:spPr>
      </p:pic>
      <p:sp>
        <p:nvSpPr>
          <p:cNvPr id="96" name="Espace réservé du numéro de diapositive 95">
            <a:extLst>
              <a:ext uri="{FF2B5EF4-FFF2-40B4-BE49-F238E27FC236}">
                <a16:creationId xmlns:a16="http://schemas.microsoft.com/office/drawing/2014/main" id="{9E0B3604-4285-5750-FB62-1E52CF86E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68568" y="6082030"/>
            <a:ext cx="7653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7030A0"/>
                </a:solidFill>
                <a:latin typeface="Helvetica Light" panose="020B0403020202020204" pitchFamily="34" charset="0"/>
              </a:defRPr>
            </a:lvl1pPr>
          </a:lstStyle>
          <a:p>
            <a:fld id="{8E37EB07-053F-EF40-895A-D74CA6BED68E}" type="slidenum">
              <a:rPr lang="fr-FR" smtClean="0"/>
              <a:pPr/>
              <a:t>‹Nr.›</a:t>
            </a:fld>
            <a:endParaRPr lang="fr-FR" dirty="0"/>
          </a:p>
        </p:txBody>
      </p:sp>
      <p:pic>
        <p:nvPicPr>
          <p:cNvPr id="85" name="Image 84">
            <a:extLst>
              <a:ext uri="{FF2B5EF4-FFF2-40B4-BE49-F238E27FC236}">
                <a16:creationId xmlns:a16="http://schemas.microsoft.com/office/drawing/2014/main" id="{49F17127-295C-058F-C3F7-ED7774A1348E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614298" y="245531"/>
            <a:ext cx="2700556" cy="805166"/>
          </a:xfrm>
          <a:prstGeom prst="rect">
            <a:avLst/>
          </a:prstGeom>
        </p:spPr>
      </p:pic>
      <p:sp>
        <p:nvSpPr>
          <p:cNvPr id="94" name="Espace réservé du pied de page 93">
            <a:extLst>
              <a:ext uri="{FF2B5EF4-FFF2-40B4-BE49-F238E27FC236}">
                <a16:creationId xmlns:a16="http://schemas.microsoft.com/office/drawing/2014/main" id="{0C5CB251-A748-7DF8-585F-A16293C01D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19520" y="6082030"/>
            <a:ext cx="3137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rgbClr val="7030A0"/>
                </a:solidFill>
                <a:latin typeface="Helvetica Light" panose="020B0403020202020204" pitchFamily="34" charset="0"/>
              </a:defRPr>
            </a:lvl1pPr>
          </a:lstStyle>
          <a:p>
            <a:r>
              <a:rPr lang="fr-FR" dirty="0"/>
              <a:t>Kick-off meeting</a:t>
            </a:r>
          </a:p>
        </p:txBody>
      </p:sp>
      <p:sp>
        <p:nvSpPr>
          <p:cNvPr id="95" name="Espace réservé de la date 94">
            <a:extLst>
              <a:ext uri="{FF2B5EF4-FFF2-40B4-BE49-F238E27FC236}">
                <a16:creationId xmlns:a16="http://schemas.microsoft.com/office/drawing/2014/main" id="{0B0B62A5-8227-CF10-6E75-5ED9DA8EE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87658" y="6082030"/>
            <a:ext cx="10255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7030A0"/>
                </a:solidFill>
                <a:latin typeface="Helvetica" pitchFamily="2" charset="0"/>
              </a:defRPr>
            </a:lvl1pPr>
          </a:lstStyle>
          <a:p>
            <a:fld id="{6E3CC516-77C0-2A48-9758-85600C975C35}" type="datetime1">
              <a:rPr lang="fr-FR" smtClean="0"/>
              <a:pPr/>
              <a:t>16/04/2024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13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4" r:id="rId3"/>
    <p:sldLayoutId id="2147483685" r:id="rId4"/>
    <p:sldLayoutId id="2147483663" r:id="rId5"/>
    <p:sldLayoutId id="2147483686" r:id="rId6"/>
    <p:sldLayoutId id="2147483687" r:id="rId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6000" kern="1200">
          <a:solidFill>
            <a:schemeClr val="bg1"/>
          </a:solidFill>
          <a:latin typeface="DIN Condensed" pitchFamily="2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>
            <a:extLst>
              <a:ext uri="{FF2B5EF4-FFF2-40B4-BE49-F238E27FC236}">
                <a16:creationId xmlns:a16="http://schemas.microsoft.com/office/drawing/2014/main" id="{D628DA4D-76C3-B5DE-1EAA-ABDBEFACE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467" y="2963980"/>
            <a:ext cx="4453695" cy="1079999"/>
          </a:xfrm>
        </p:spPr>
        <p:txBody>
          <a:bodyPr/>
          <a:lstStyle/>
          <a:p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LEGITIMULT MID TERM</a:t>
            </a:r>
            <a:b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Sous-titre 13">
            <a:extLst>
              <a:ext uri="{FF2B5EF4-FFF2-40B4-BE49-F238E27FC236}">
                <a16:creationId xmlns:a16="http://schemas.microsoft.com/office/drawing/2014/main" id="{620D5F9F-78AE-C773-55CF-31C7B1A67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467" y="3900721"/>
            <a:ext cx="3077170" cy="719461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17 -18 April 2024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Bildplatzhalter 2"/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54" b="26854"/>
          <a:stretch>
            <a:fillRect/>
          </a:stretch>
        </p:blipFill>
        <p:spPr>
          <a:xfrm>
            <a:off x="5518250" y="169682"/>
            <a:ext cx="2305997" cy="799184"/>
          </a:xfrm>
        </p:spPr>
      </p:pic>
      <p:sp>
        <p:nvSpPr>
          <p:cNvPr id="7" name="Titre 12">
            <a:extLst>
              <a:ext uri="{FF2B5EF4-FFF2-40B4-BE49-F238E27FC236}">
                <a16:creationId xmlns:a16="http://schemas.microsoft.com/office/drawing/2014/main" id="{E8613ADF-4AA9-421B-9396-3E3A791FF281}"/>
              </a:ext>
            </a:extLst>
          </p:cNvPr>
          <p:cNvSpPr txBox="1">
            <a:spLocks/>
          </p:cNvSpPr>
          <p:nvPr/>
        </p:nvSpPr>
        <p:spPr>
          <a:xfrm>
            <a:off x="6070863" y="2647254"/>
            <a:ext cx="5825765" cy="171345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DIN Condensed" pitchFamily="2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000" b="1" dirty="0">
                <a:solidFill>
                  <a:srgbClr val="4F479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</a:t>
            </a:r>
            <a:r>
              <a:rPr lang="en-US" sz="3000" b="1" dirty="0" smtClean="0">
                <a:solidFill>
                  <a:srgbClr val="4F479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000" b="1" dirty="0">
                <a:solidFill>
                  <a:srgbClr val="4F479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Political </a:t>
            </a:r>
            <a:r>
              <a:rPr lang="en-US" sz="3000" b="1" dirty="0" smtClean="0">
                <a:solidFill>
                  <a:srgbClr val="4F479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Legitimacy of</a:t>
            </a:r>
            <a:endParaRPr lang="en-US" sz="3000" b="1" dirty="0">
              <a:solidFill>
                <a:srgbClr val="4F479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000" b="1" dirty="0">
                <a:solidFill>
                  <a:srgbClr val="4F479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Crisis Management </a:t>
            </a:r>
            <a:r>
              <a:rPr lang="en-US" sz="3000" b="1" dirty="0" smtClean="0">
                <a:solidFill>
                  <a:srgbClr val="4F479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Multilevel </a:t>
            </a:r>
            <a:r>
              <a:rPr lang="en-US" sz="3000" b="1" dirty="0">
                <a:solidFill>
                  <a:srgbClr val="4F479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Systems</a:t>
            </a:r>
            <a:endParaRPr lang="en-US" sz="2500" b="1" dirty="0">
              <a:solidFill>
                <a:srgbClr val="4F479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292" y="87475"/>
            <a:ext cx="944743" cy="944743"/>
          </a:xfrm>
          <a:prstGeom prst="rect">
            <a:avLst/>
          </a:prstGeom>
        </p:spPr>
      </p:pic>
      <p:sp>
        <p:nvSpPr>
          <p:cNvPr id="8" name="Espace réservé du texte 16">
            <a:extLst>
              <a:ext uri="{FF2B5EF4-FFF2-40B4-BE49-F238E27FC236}">
                <a16:creationId xmlns:a16="http://schemas.microsoft.com/office/drawing/2014/main" id="{86DB1226-31D3-1E64-ABCC-1D025F5814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2467" y="1468507"/>
            <a:ext cx="3765329" cy="719461"/>
          </a:xfrm>
        </p:spPr>
        <p:txBody>
          <a:bodyPr/>
          <a:lstStyle/>
          <a:p>
            <a:r>
              <a:rPr lang="en-US" sz="1800" dirty="0" smtClean="0"/>
              <a:t>Marius </a:t>
            </a:r>
            <a:r>
              <a:rPr lang="en-US" sz="1800" dirty="0" err="1" smtClean="0"/>
              <a:t>Guderjan</a:t>
            </a:r>
            <a:endParaRPr lang="en-US" sz="1800" dirty="0"/>
          </a:p>
          <a:p>
            <a:r>
              <a:rPr lang="en-US" sz="1800" dirty="0" smtClean="0"/>
              <a:t>Johanna Schnabel</a:t>
            </a:r>
            <a:endParaRPr lang="en-US" sz="1800" dirty="0"/>
          </a:p>
          <a:p>
            <a:r>
              <a:rPr lang="en-US" sz="1800" dirty="0" smtClean="0"/>
              <a:t>Mario </a:t>
            </a:r>
            <a:r>
              <a:rPr lang="en-US" sz="1800" dirty="0" err="1" smtClean="0"/>
              <a:t>Kölling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78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84" y="83373"/>
            <a:ext cx="944743" cy="944743"/>
          </a:xfrm>
          <a:prstGeom prst="rect">
            <a:avLst/>
          </a:prstGeom>
        </p:spPr>
      </p:pic>
      <p:pic>
        <p:nvPicPr>
          <p:cNvPr id="11" name="Grafik 10" descr="FULogo_Ausdruck_RGB_Brief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398524" y="263076"/>
            <a:ext cx="2364622" cy="60419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24F0C4-2BCF-409D-BD63-90D97443BE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38332" y="1032841"/>
            <a:ext cx="7858295" cy="3769360"/>
          </a:xfrm>
        </p:spPr>
        <p:txBody>
          <a:bodyPr/>
          <a:lstStyle/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Medium efficacy and low accountability: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Parliamentary debates but not voting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Lack of clear evaluation strategies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Some implementation issues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State-guaranteed loans subject to severe levels of fraud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Efficacy issues concerning regional grants in England and Northern Ireland</a:t>
            </a:r>
            <a:endParaRPr lang="en-US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Medium effectiveness:</a:t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Effective recovery of GDP but many business closures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Consistent allocation of state-guaranteed loans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Regional grants most effective in Wales and least effective in England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Job retention protected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job losses,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businesses,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labour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capacities and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income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levels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Territorially consistent but some disagreement over extension of the scheme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Consistent take-up of self-employment support but most effective in Wales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Temporary prevention of higher poverty risk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High territorial consistency but disagreement over ending of UC uplift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739C839-90CA-49F5-9DD0-5BC931F5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333" y="304320"/>
            <a:ext cx="5374640" cy="1080000"/>
          </a:xfrm>
        </p:spPr>
        <p:txBody>
          <a:bodyPr/>
          <a:lstStyle/>
          <a:p>
            <a:r>
              <a:rPr lang="fr-CH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Analysis: UK</a:t>
            </a:r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9A1A7EF-28FC-4AFF-8DCA-BC2735738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398" y="304320"/>
            <a:ext cx="3341629" cy="641412"/>
          </a:xfrm>
        </p:spPr>
        <p:txBody>
          <a:bodyPr/>
          <a:lstStyle/>
          <a:p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LEGITIMULT MID TERM</a:t>
            </a:r>
            <a:b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C1A1385-4E3D-47F7-99E7-EC7C11FBF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048" y="1932210"/>
            <a:ext cx="3033894" cy="1612312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the Political Legitimacy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Crisis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Management in Multilevel Systems</a:t>
            </a:r>
          </a:p>
        </p:txBody>
      </p:sp>
    </p:spTree>
    <p:extLst>
      <p:ext uri="{BB962C8B-B14F-4D97-AF65-F5344CB8AC3E}">
        <p14:creationId xmlns:p14="http://schemas.microsoft.com/office/powerpoint/2010/main" val="61703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84" y="83373"/>
            <a:ext cx="944743" cy="944743"/>
          </a:xfrm>
          <a:prstGeom prst="rect">
            <a:avLst/>
          </a:prstGeom>
        </p:spPr>
      </p:pic>
      <p:pic>
        <p:nvPicPr>
          <p:cNvPr id="11" name="Grafik 10" descr="FULogo_Ausdruck_RGB_Brief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398524" y="263076"/>
            <a:ext cx="2364622" cy="60419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24F0C4-2BCF-409D-BD63-90D97443BE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38331" y="1032841"/>
            <a:ext cx="7877149" cy="3769360"/>
          </a:xfrm>
        </p:spPr>
        <p:txBody>
          <a:bodyPr/>
          <a:lstStyle/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Solidarity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Fund for small companies, self-employed and micro-entrepreneurs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Non-repayable grants between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€500 and €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200,000</a:t>
            </a:r>
          </a:p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State-guaranteed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oan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rogramme</a:t>
            </a:r>
            <a:endParaRPr lang="en-US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Extension of Job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Retention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Scheme</a:t>
            </a:r>
          </a:p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Exceptional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Solidarity Allowance for the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Most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Deprived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Two payments of €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150 plus an additional €100 per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child 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Except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Solidarity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Fund </a:t>
            </a:r>
            <a:r>
              <a:rPr lang="de-DE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coordination</a:t>
            </a:r>
            <a:r>
              <a:rPr 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French 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Government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Regions</a:t>
            </a:r>
            <a:endParaRPr lang="en-US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efficacy and medium accountability: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Competent implementation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Initial cases of error and fraud under the Job Retention Scheme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Clear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evaluation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strategies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Limited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parliamentary scrutiny and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authorisation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but Evaluation Committee</a:t>
            </a:r>
            <a:endParaRPr lang="en-US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effectiveness:</a:t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Effectively prevented business closures, unemployment, income losses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 temporary rise of poverty rates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Fairly strong territorial consistency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739C839-90CA-49F5-9DD0-5BC931F5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333" y="304320"/>
            <a:ext cx="5374640" cy="1080000"/>
          </a:xfrm>
        </p:spPr>
        <p:txBody>
          <a:bodyPr/>
          <a:lstStyle/>
          <a:p>
            <a:r>
              <a:rPr lang="fr-CH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Analysis: France</a:t>
            </a:r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9A1A7EF-28FC-4AFF-8DCA-BC2735738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398" y="304320"/>
            <a:ext cx="3341629" cy="641412"/>
          </a:xfrm>
        </p:spPr>
        <p:txBody>
          <a:bodyPr/>
          <a:lstStyle/>
          <a:p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LEGITIMULT MID TERM</a:t>
            </a:r>
            <a:b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C1A1385-4E3D-47F7-99E7-EC7C11FBF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048" y="1932210"/>
            <a:ext cx="3033894" cy="1612312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the Political Legitimacy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Crisis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Management in Multilevel Systems</a:t>
            </a:r>
          </a:p>
        </p:txBody>
      </p:sp>
    </p:spTree>
    <p:extLst>
      <p:ext uri="{BB962C8B-B14F-4D97-AF65-F5344CB8AC3E}">
        <p14:creationId xmlns:p14="http://schemas.microsoft.com/office/powerpoint/2010/main" val="247822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84" y="83373"/>
            <a:ext cx="944743" cy="944743"/>
          </a:xfrm>
          <a:prstGeom prst="rect">
            <a:avLst/>
          </a:prstGeom>
        </p:spPr>
      </p:pic>
      <p:pic>
        <p:nvPicPr>
          <p:cNvPr id="11" name="Grafik 10" descr="FULogo_Ausdruck_RGB_Brief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398524" y="263076"/>
            <a:ext cx="2364622" cy="60419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24F0C4-2BCF-409D-BD63-90D97443BE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38331" y="1032841"/>
            <a:ext cx="8009125" cy="3769360"/>
          </a:xfrm>
        </p:spPr>
        <p:txBody>
          <a:bodyPr/>
          <a:lstStyle/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Temporary Aid Measures for SMEs and self-employed</a:t>
            </a: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Short-Time Work Allowance: </a:t>
            </a:r>
            <a:r>
              <a:rPr lang="es-ES" sz="1600" i="1" dirty="0">
                <a:latin typeface="Calibri" panose="020F0502020204030204" pitchFamily="34" charset="0"/>
                <a:cs typeface="Calibri" panose="020F0502020204030204" pitchFamily="34" charset="0"/>
              </a:rPr>
              <a:t>Expediente de Regulación Temporal de Empleo (ERTE</a:t>
            </a:r>
            <a:r>
              <a:rPr lang="es-ES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Extraordinary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Social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Fund: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Support for families on low income, minimum income scheme 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Low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or no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coordination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between Spanish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overnment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and the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Autonomous Communities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Medium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efficacy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and lower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accountability: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No Parliamentary debates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Some cases of errors and suspected frauds (especially  Short-Time Work Allowance)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Lack of evaluation strategies of ACs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edium effectiveness: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Effectively protected businesses and jobs (especially  Short-Time Work Allowance)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Partially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low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tack-up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rates (Social Welfare Package)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Protected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incomes and people from poverty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Considerably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territorial consistency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But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indebtedness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739C839-90CA-49F5-9DD0-5BC931F5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333" y="304320"/>
            <a:ext cx="5374640" cy="562946"/>
          </a:xfrm>
        </p:spPr>
        <p:txBody>
          <a:bodyPr/>
          <a:lstStyle/>
          <a:p>
            <a:r>
              <a:rPr lang="fr-CH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Analysis: Spain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9A1A7EF-28FC-4AFF-8DCA-BC2735738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398" y="304320"/>
            <a:ext cx="3341629" cy="641412"/>
          </a:xfrm>
        </p:spPr>
        <p:txBody>
          <a:bodyPr/>
          <a:lstStyle/>
          <a:p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LEGITIMULT MID TERM</a:t>
            </a:r>
            <a:b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C1A1385-4E3D-47F7-99E7-EC7C11FBF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048" y="1932210"/>
            <a:ext cx="3033894" cy="1612312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the Political Legitimacy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Crisis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Management in Multilevel Systems</a:t>
            </a:r>
          </a:p>
        </p:txBody>
      </p:sp>
    </p:spTree>
    <p:extLst>
      <p:ext uri="{BB962C8B-B14F-4D97-AF65-F5344CB8AC3E}">
        <p14:creationId xmlns:p14="http://schemas.microsoft.com/office/powerpoint/2010/main" val="2314242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84" y="83373"/>
            <a:ext cx="944743" cy="944743"/>
          </a:xfrm>
          <a:prstGeom prst="rect">
            <a:avLst/>
          </a:prstGeom>
        </p:spPr>
      </p:pic>
      <p:pic>
        <p:nvPicPr>
          <p:cNvPr id="11" name="Grafik 10" descr="FULogo_Ausdruck_RGB_Brief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398524" y="263076"/>
            <a:ext cx="2364622" cy="60419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24F0C4-2BCF-409D-BD63-90D97443BE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88632" y="1088213"/>
            <a:ext cx="7445702" cy="3769360"/>
          </a:xfrm>
        </p:spPr>
        <p:txBody>
          <a:bodyPr/>
          <a:lstStyle/>
          <a:p>
            <a:endParaRPr lang="de-DE" sz="2000" dirty="0"/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Strong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coordination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supported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high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throughput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legitimacy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but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lower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accountability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Germany (all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expectation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met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Low/absent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coordination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but strong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centralisation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led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high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throughput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legitimacy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in France (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reversed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E1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met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Weak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coordination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resulted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in medium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throughput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in Spain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UK (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expectation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fully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met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Territorial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consistency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effectiveness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lower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UK</a:t>
            </a:r>
          </a:p>
          <a:p>
            <a:pPr marL="0" indent="0">
              <a:buNone/>
            </a:pP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Efficacy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decentralised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polities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benefitted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coordination</a:t>
            </a: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000" dirty="0" smtClean="0"/>
          </a:p>
          <a:p>
            <a:endParaRPr lang="de-DE" sz="2000" dirty="0"/>
          </a:p>
          <a:p>
            <a:endParaRPr lang="de-DE" sz="2000" dirty="0" smtClean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739C839-90CA-49F5-9DD0-5BC931F5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333" y="304320"/>
            <a:ext cx="5374640" cy="1080000"/>
          </a:xfrm>
        </p:spPr>
        <p:txBody>
          <a:bodyPr/>
          <a:lstStyle/>
          <a:p>
            <a:r>
              <a:rPr lang="fr-CH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Preliminary</a:t>
            </a:r>
            <a:r>
              <a:rPr lang="fr-CH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Conclusions</a:t>
            </a:r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9A1A7EF-28FC-4AFF-8DCA-BC2735738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398" y="304320"/>
            <a:ext cx="3341629" cy="641412"/>
          </a:xfrm>
        </p:spPr>
        <p:txBody>
          <a:bodyPr/>
          <a:lstStyle/>
          <a:p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LEGITIMULT MID TERM</a:t>
            </a:r>
            <a:b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C1A1385-4E3D-47F7-99E7-EC7C11FBF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048" y="1932210"/>
            <a:ext cx="3033894" cy="1612312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the Political Legitimacy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Crisis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Management in Multilevel Systems</a:t>
            </a:r>
          </a:p>
        </p:txBody>
      </p:sp>
    </p:spTree>
    <p:extLst>
      <p:ext uri="{BB962C8B-B14F-4D97-AF65-F5344CB8AC3E}">
        <p14:creationId xmlns:p14="http://schemas.microsoft.com/office/powerpoint/2010/main" val="393404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84" y="83373"/>
            <a:ext cx="944743" cy="944743"/>
          </a:xfrm>
          <a:prstGeom prst="rect">
            <a:avLst/>
          </a:prstGeom>
        </p:spPr>
      </p:pic>
      <p:pic>
        <p:nvPicPr>
          <p:cNvPr id="11" name="Grafik 10" descr="FULogo_Ausdruck_RGB_Brief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398524" y="263076"/>
            <a:ext cx="2364622" cy="60419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E739C839-90CA-49F5-9DD0-5BC931F5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333" y="304320"/>
            <a:ext cx="4058454" cy="1080000"/>
          </a:xfrm>
        </p:spPr>
        <p:txBody>
          <a:bodyPr/>
          <a:lstStyle/>
          <a:p>
            <a:r>
              <a:rPr lang="en-US" sz="2000" b="1" dirty="0"/>
              <a:t>Impact of vertical coordination on political legitimacy of economic and social measures</a:t>
            </a:r>
            <a:r>
              <a:rPr lang="en-US" sz="2000" dirty="0"/>
              <a:t/>
            </a:r>
            <a:br>
              <a:rPr lang="en-US" sz="2000" dirty="0"/>
            </a:br>
            <a:endParaRPr lang="fr-CH" sz="2000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4038333" y="2704302"/>
            <a:ext cx="3441264" cy="1314548"/>
            <a:chOff x="762" y="2052059"/>
            <a:chExt cx="2092813" cy="1314548"/>
          </a:xfrm>
          <a:solidFill>
            <a:srgbClr val="7030A0"/>
          </a:solidFill>
        </p:grpSpPr>
        <p:sp>
          <p:nvSpPr>
            <p:cNvPr id="12" name="Abgerundetes Rechteck 11"/>
            <p:cNvSpPr/>
            <p:nvPr/>
          </p:nvSpPr>
          <p:spPr>
            <a:xfrm>
              <a:off x="762" y="2052059"/>
              <a:ext cx="2092813" cy="13145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Abgerundetes Rechteck 4"/>
            <p:cNvSpPr txBox="1"/>
            <p:nvPr/>
          </p:nvSpPr>
          <p:spPr>
            <a:xfrm>
              <a:off x="39264" y="2090561"/>
              <a:ext cx="2015809" cy="123754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b="1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Vertical</a:t>
              </a:r>
              <a:endParaRPr lang="de-DE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i</a:t>
              </a:r>
              <a:r>
                <a:rPr lang="de-DE" b="1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ntergovernmental</a:t>
              </a:r>
              <a:endParaRPr lang="de-DE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b="1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coordination</a:t>
              </a:r>
              <a:endParaRPr lang="de-DE" b="1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8748349" y="1316521"/>
            <a:ext cx="2909981" cy="1410544"/>
            <a:chOff x="2930702" y="2052059"/>
            <a:chExt cx="2461086" cy="1314548"/>
          </a:xfrm>
        </p:grpSpPr>
        <p:sp>
          <p:nvSpPr>
            <p:cNvPr id="16" name="Abgerundetes Rechteck 15"/>
            <p:cNvSpPr/>
            <p:nvPr/>
          </p:nvSpPr>
          <p:spPr>
            <a:xfrm>
              <a:off x="2930702" y="2052059"/>
              <a:ext cx="2461086" cy="131454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676672"/>
                <a:satOff val="-5114"/>
                <a:lumOff val="-1961"/>
                <a:alphaOff val="0"/>
              </a:schemeClr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Abgerundetes Rechteck 4"/>
            <p:cNvSpPr txBox="1"/>
            <p:nvPr/>
          </p:nvSpPr>
          <p:spPr>
            <a:xfrm>
              <a:off x="2969204" y="2090561"/>
              <a:ext cx="2384082" cy="1237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b="1" kern="12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Throughput</a:t>
              </a:r>
              <a:endParaRPr lang="de-DE" b="1" kern="12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dirty="0" err="1">
                  <a:latin typeface="Calibri" panose="020F0502020204030204" pitchFamily="34" charset="0"/>
                  <a:cs typeface="Calibri" panose="020F0502020204030204" pitchFamily="34" charset="0"/>
                </a:rPr>
                <a:t>Efficacy</a:t>
              </a:r>
              <a:endParaRPr lang="de-DE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kern="12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Accountability</a:t>
              </a:r>
              <a:endParaRPr lang="de-DE" kern="12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8817960" y="3896660"/>
            <a:ext cx="2794848" cy="1314548"/>
            <a:chOff x="6228914" y="2052059"/>
            <a:chExt cx="2092813" cy="1314548"/>
          </a:xfrm>
          <a:solidFill>
            <a:srgbClr val="00B0F0"/>
          </a:solidFill>
        </p:grpSpPr>
        <p:sp>
          <p:nvSpPr>
            <p:cNvPr id="20" name="Abgerundetes Rechteck 19"/>
            <p:cNvSpPr/>
            <p:nvPr/>
          </p:nvSpPr>
          <p:spPr>
            <a:xfrm>
              <a:off x="6228914" y="2052059"/>
              <a:ext cx="2092813" cy="131454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Abgerundetes Rechteck 4"/>
            <p:cNvSpPr txBox="1"/>
            <p:nvPr/>
          </p:nvSpPr>
          <p:spPr>
            <a:xfrm>
              <a:off x="6267416" y="2090561"/>
              <a:ext cx="2015809" cy="123754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b="1" kern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Output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de-DE" kern="12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ffectiveness</a:t>
              </a:r>
              <a:endParaRPr lang="de-DE" kern="12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22" name="Gerade Verbindung mit Pfeil 21"/>
          <p:cNvCxnSpPr/>
          <p:nvPr/>
        </p:nvCxnSpPr>
        <p:spPr>
          <a:xfrm flipV="1">
            <a:off x="7569092" y="2089041"/>
            <a:ext cx="1089762" cy="5535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7569092" y="4131344"/>
            <a:ext cx="1117080" cy="4922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Untertitel 2"/>
          <p:cNvSpPr txBox="1">
            <a:spLocks/>
          </p:cNvSpPr>
          <p:nvPr/>
        </p:nvSpPr>
        <p:spPr>
          <a:xfrm>
            <a:off x="8696271" y="3050298"/>
            <a:ext cx="2865120" cy="4648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Political </a:t>
            </a:r>
            <a:r>
              <a:rPr lang="de-DE" sz="2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Legitimacy</a:t>
            </a:r>
            <a:endParaRPr lang="de-DE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Pfeil nach unten 24"/>
          <p:cNvSpPr/>
          <p:nvPr/>
        </p:nvSpPr>
        <p:spPr>
          <a:xfrm>
            <a:off x="10049604" y="2823921"/>
            <a:ext cx="307474" cy="22637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unten 25"/>
          <p:cNvSpPr/>
          <p:nvPr/>
        </p:nvSpPr>
        <p:spPr>
          <a:xfrm rot="10800000">
            <a:off x="10049602" y="3557532"/>
            <a:ext cx="307474" cy="22637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E9A1A7EF-28FC-4AFF-8DCA-BC2735738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398" y="304320"/>
            <a:ext cx="3341629" cy="641412"/>
          </a:xfrm>
        </p:spPr>
        <p:txBody>
          <a:bodyPr/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LEGITIMULT MID TERM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8C1A1385-4E3D-47F7-99E7-EC7C11FBF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048" y="1932210"/>
            <a:ext cx="3033894" cy="1612312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the Political Legitimacy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Crisis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Management in Multilevel Systems</a:t>
            </a:r>
          </a:p>
        </p:txBody>
      </p:sp>
    </p:spTree>
    <p:extLst>
      <p:ext uri="{BB962C8B-B14F-4D97-AF65-F5344CB8AC3E}">
        <p14:creationId xmlns:p14="http://schemas.microsoft.com/office/powerpoint/2010/main" val="93057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84" y="83373"/>
            <a:ext cx="944743" cy="944743"/>
          </a:xfrm>
          <a:prstGeom prst="rect">
            <a:avLst/>
          </a:prstGeom>
        </p:spPr>
      </p:pic>
      <p:pic>
        <p:nvPicPr>
          <p:cNvPr id="11" name="Grafik 10" descr="FULogo_Ausdruck_RGB_Brief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398524" y="263076"/>
            <a:ext cx="2364622" cy="60419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24F0C4-2BCF-409D-BD63-90D97443BE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14874" y="1247643"/>
            <a:ext cx="6889522" cy="3769360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THROUGHPUT LEGITIMACY I: ACCOUNTABILITY (0-6)</a:t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Parliamentary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debating</a:t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Low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0:	No debate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1:	Limited/short debate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2: 	Extensive debates</a:t>
            </a:r>
          </a:p>
          <a:p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Parliamentary voting</a:t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Low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0:	No vote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1: 	Indirect vote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2:	Direct vote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Evaluation</a:t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Low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0:	No evaluation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1: 	Evaluation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but no clear evaluation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strategy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2: 	Evaluation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based on clear evaluation strategy</a:t>
            </a:r>
          </a:p>
          <a:p>
            <a:pPr marL="0" lvl="0" indent="0">
              <a:buNone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000" dirty="0" smtClean="0"/>
          </a:p>
          <a:p>
            <a:pPr marL="0" lvl="0" indent="0">
              <a:buNone/>
            </a:pPr>
            <a:endParaRPr lang="en-US" sz="2000" dirty="0" smtClean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739C839-90CA-49F5-9DD0-5BC931F5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333" y="304320"/>
            <a:ext cx="5374640" cy="1080000"/>
          </a:xfrm>
        </p:spPr>
        <p:txBody>
          <a:bodyPr/>
          <a:lstStyle/>
          <a:p>
            <a:r>
              <a:rPr lang="fr-CH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lang="fr-CH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H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Legitimacy</a:t>
            </a:r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9A1A7EF-28FC-4AFF-8DCA-BC2735738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398" y="304320"/>
            <a:ext cx="3341629" cy="641412"/>
          </a:xfrm>
        </p:spPr>
        <p:txBody>
          <a:bodyPr/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LEGITIMULT MID TERM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8C1A1385-4E3D-47F7-99E7-EC7C11FBF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5398" y="1932210"/>
            <a:ext cx="3124812" cy="1612312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the Political Legitimacy of Crisis Management in Multilevel Systems</a:t>
            </a:r>
          </a:p>
        </p:txBody>
      </p:sp>
    </p:spTree>
    <p:extLst>
      <p:ext uri="{BB962C8B-B14F-4D97-AF65-F5344CB8AC3E}">
        <p14:creationId xmlns:p14="http://schemas.microsoft.com/office/powerpoint/2010/main" val="288556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84" y="83373"/>
            <a:ext cx="944743" cy="944743"/>
          </a:xfrm>
          <a:prstGeom prst="rect">
            <a:avLst/>
          </a:prstGeom>
        </p:spPr>
      </p:pic>
      <p:pic>
        <p:nvPicPr>
          <p:cNvPr id="11" name="Grafik 10" descr="FULogo_Ausdruck_RGB_Brief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398524" y="263076"/>
            <a:ext cx="2364622" cy="60419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24F0C4-2BCF-409D-BD63-90D97443BE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96021" y="1028116"/>
            <a:ext cx="6889522" cy="3769360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THROUGHPUT LEGITIMACY II: EFFICACY (0-8)</a:t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Timely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implementation</a:t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Low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0:	No delays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1:	Partial delays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2: 	No delays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Access to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measure</a:t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Low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0:	Difficult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access for target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groups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1:	Varying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access for targets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groups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2:	Easy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access for target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groups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Error and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fraud</a:t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Low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0:	High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number of error and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fraud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Med = 1:	Some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cases of error and fraud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access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2:	No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or few cases of error and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fraud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Fairness of territorial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distribution:</a:t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Low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0:	Little reflection of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territorial needs,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conditions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1:	Some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deviation of territorial needs,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conditions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2:	In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accordance with territorial needs, conditions</a:t>
            </a:r>
          </a:p>
          <a:p>
            <a:pPr marL="0" lvl="0" indent="0">
              <a:buNone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000" dirty="0" smtClean="0"/>
          </a:p>
          <a:p>
            <a:pPr marL="0" lvl="0" indent="0">
              <a:buNone/>
            </a:pPr>
            <a:endParaRPr lang="en-US" sz="2000" dirty="0" smtClean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739C839-90CA-49F5-9DD0-5BC931F5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333" y="304320"/>
            <a:ext cx="5374640" cy="1080000"/>
          </a:xfrm>
        </p:spPr>
        <p:txBody>
          <a:bodyPr/>
          <a:lstStyle/>
          <a:p>
            <a:r>
              <a:rPr lang="fr-CH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lang="fr-CH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H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Legitimacy</a:t>
            </a:r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9A1A7EF-28FC-4AFF-8DCA-BC2735738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398" y="304320"/>
            <a:ext cx="3341629" cy="641412"/>
          </a:xfrm>
        </p:spPr>
        <p:txBody>
          <a:bodyPr/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LEGITIMULT MID TERM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8C1A1385-4E3D-47F7-99E7-EC7C11FBF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5398" y="1932210"/>
            <a:ext cx="3124812" cy="1612312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the Political Legitimacy of Crisis Management in Multilevel Systems</a:t>
            </a:r>
          </a:p>
        </p:txBody>
      </p:sp>
    </p:spTree>
    <p:extLst>
      <p:ext uri="{BB962C8B-B14F-4D97-AF65-F5344CB8AC3E}">
        <p14:creationId xmlns:p14="http://schemas.microsoft.com/office/powerpoint/2010/main" val="259721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84" y="83373"/>
            <a:ext cx="944743" cy="944743"/>
          </a:xfrm>
          <a:prstGeom prst="rect">
            <a:avLst/>
          </a:prstGeom>
        </p:spPr>
      </p:pic>
      <p:pic>
        <p:nvPicPr>
          <p:cNvPr id="11" name="Grafik 10" descr="FULogo_Ausdruck_RGB_Brief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398524" y="263076"/>
            <a:ext cx="2364622" cy="60419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24F0C4-2BCF-409D-BD63-90D97443BE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14874" y="1445012"/>
            <a:ext cx="6889522" cy="3769360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OUTPUT LEGITIMACY: EFFECTIVENESS (0-6)</a:t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Goal attainment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Low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0: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oals were not reached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1: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Goals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were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partially reached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2: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Goals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were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reached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Financial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sustainability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Low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0:	High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increase of public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depth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1:	Some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additional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costs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2:	Low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additional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costs</a:t>
            </a:r>
          </a:p>
          <a:p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Territorial impact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Low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0:	Measure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was only effective in few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regions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1:	Measure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was only effective in majority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regions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2:	Measure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was only effective in all regions</a:t>
            </a:r>
          </a:p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739C839-90CA-49F5-9DD0-5BC931F5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333" y="304320"/>
            <a:ext cx="5374640" cy="1080000"/>
          </a:xfrm>
        </p:spPr>
        <p:txBody>
          <a:bodyPr/>
          <a:lstStyle/>
          <a:p>
            <a:r>
              <a:rPr lang="fr-CH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lang="fr-CH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H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Legitimacy</a:t>
            </a:r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9A1A7EF-28FC-4AFF-8DCA-BC2735738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398" y="304320"/>
            <a:ext cx="3341629" cy="641412"/>
          </a:xfrm>
        </p:spPr>
        <p:txBody>
          <a:bodyPr/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LEGITIMULT MID TERM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8C1A1385-4E3D-47F7-99E7-EC7C11FBF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5398" y="1932210"/>
            <a:ext cx="3124812" cy="1612312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the Political Legitimacy of Crisis Management in Multilevel Systems</a:t>
            </a:r>
          </a:p>
        </p:txBody>
      </p:sp>
    </p:spTree>
    <p:extLst>
      <p:ext uri="{BB962C8B-B14F-4D97-AF65-F5344CB8AC3E}">
        <p14:creationId xmlns:p14="http://schemas.microsoft.com/office/powerpoint/2010/main" val="6348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84" y="83373"/>
            <a:ext cx="944743" cy="944743"/>
          </a:xfrm>
          <a:prstGeom prst="rect">
            <a:avLst/>
          </a:prstGeom>
        </p:spPr>
      </p:pic>
      <p:pic>
        <p:nvPicPr>
          <p:cNvPr id="11" name="Grafik 10" descr="FULogo_Ausdruck_RGB_Brief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398524" y="263076"/>
            <a:ext cx="2364622" cy="60419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24F0C4-2BCF-409D-BD63-90D97443BE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79205" y="1249063"/>
            <a:ext cx="6267352" cy="376936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Level 0: No coordination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Level 1: Low Coordination</a:t>
            </a:r>
          </a:p>
          <a:p>
            <a:pPr marL="0" lv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Level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2: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Medium Coordination</a:t>
            </a:r>
          </a:p>
          <a:p>
            <a:pPr marL="0" lv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Level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3: Strong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Coordination</a:t>
            </a:r>
          </a:p>
          <a:p>
            <a:pPr marL="0" lv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E1: 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higher level of intergovernmental coordination leads to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lower accountability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policy measures.</a:t>
            </a: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E2: 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higher level of intergovernmental coordination leads to a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efficacy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of policy measures.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E3: A higher level of intergovernmental coordination leads to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higher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effectiveness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policy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measures.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000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739C839-90CA-49F5-9DD0-5BC931F5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333" y="304320"/>
            <a:ext cx="5374640" cy="1080000"/>
          </a:xfrm>
        </p:spPr>
        <p:txBody>
          <a:bodyPr/>
          <a:lstStyle/>
          <a:p>
            <a:r>
              <a:rPr lang="fr-CH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Intergovernmental</a:t>
            </a:r>
            <a:r>
              <a:rPr lang="fr-CH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H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coordinaton</a:t>
            </a:r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9A1A7EF-28FC-4AFF-8DCA-BC2735738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398" y="304320"/>
            <a:ext cx="3341629" cy="641412"/>
          </a:xfrm>
        </p:spPr>
        <p:txBody>
          <a:bodyPr/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LEGITIMULT MID TERM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8C1A1385-4E3D-47F7-99E7-EC7C11FBF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048" y="1932210"/>
            <a:ext cx="3033894" cy="1612312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the Political Legitimacy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Crisis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Management in Multilevel Systems</a:t>
            </a:r>
          </a:p>
        </p:txBody>
      </p:sp>
    </p:spTree>
    <p:extLst>
      <p:ext uri="{BB962C8B-B14F-4D97-AF65-F5344CB8AC3E}">
        <p14:creationId xmlns:p14="http://schemas.microsoft.com/office/powerpoint/2010/main" val="209736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84" y="83373"/>
            <a:ext cx="944743" cy="944743"/>
          </a:xfrm>
          <a:prstGeom prst="rect">
            <a:avLst/>
          </a:prstGeom>
        </p:spPr>
      </p:pic>
      <p:pic>
        <p:nvPicPr>
          <p:cNvPr id="11" name="Grafik 10" descr="FULogo_Ausdruck_RGB_Brief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398524" y="263076"/>
            <a:ext cx="2364622" cy="60419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24F0C4-2BCF-409D-BD63-90D97443BE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58314" y="1384320"/>
            <a:ext cx="7304299" cy="3769360"/>
          </a:xfrm>
        </p:spPr>
        <p:txBody>
          <a:bodyPr/>
          <a:lstStyle/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Qualitative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study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descriptive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statistical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Selected countries: 	</a:t>
            </a:r>
            <a:r>
              <a:rPr lang="de-D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Germany + Spain</a:t>
            </a:r>
            <a:br>
              <a:rPr lang="de-DE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			UK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Italy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					</a:t>
            </a:r>
            <a:r>
              <a:rPr lang="de-D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France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Poland</a:t>
            </a: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Time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period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January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2020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December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2022</a:t>
            </a: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Case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studies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- Grants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loans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small and medium-sized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enterprises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Support for self-employed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- Short-time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work subsidies and furlough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schemes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- Income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support to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household (with low income)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739C839-90CA-49F5-9DD0-5BC931F5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333" y="304320"/>
            <a:ext cx="5374640" cy="1080000"/>
          </a:xfrm>
        </p:spPr>
        <p:txBody>
          <a:bodyPr/>
          <a:lstStyle/>
          <a:p>
            <a:r>
              <a:rPr lang="fr-CH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fr-CH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Design</a:t>
            </a:r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9A1A7EF-28FC-4AFF-8DCA-BC2735738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398" y="304320"/>
            <a:ext cx="3351056" cy="641412"/>
          </a:xfrm>
        </p:spPr>
        <p:txBody>
          <a:bodyPr/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LEGITIMULT MID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TERM CONFERENCE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C1A1385-4E3D-47F7-99E7-EC7C11FBF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048" y="1932210"/>
            <a:ext cx="3033894" cy="1612312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the Political Legitimacy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Crisis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Management in Multilevel Systems</a:t>
            </a:r>
          </a:p>
        </p:txBody>
      </p:sp>
    </p:spTree>
    <p:extLst>
      <p:ext uri="{BB962C8B-B14F-4D97-AF65-F5344CB8AC3E}">
        <p14:creationId xmlns:p14="http://schemas.microsoft.com/office/powerpoint/2010/main" val="68176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84" y="83373"/>
            <a:ext cx="944743" cy="944743"/>
          </a:xfrm>
          <a:prstGeom prst="rect">
            <a:avLst/>
          </a:prstGeom>
        </p:spPr>
      </p:pic>
      <p:pic>
        <p:nvPicPr>
          <p:cNvPr id="11" name="Grafik 10" descr="FULogo_Ausdruck_RGB_Brief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398524" y="263076"/>
            <a:ext cx="2364622" cy="60419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24F0C4-2BCF-409D-BD63-90D97443BE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38331" y="1032841"/>
            <a:ext cx="7792307" cy="3769360"/>
          </a:xfrm>
        </p:spPr>
        <p:txBody>
          <a:bodyPr/>
          <a:lstStyle/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Temporary Aid Measures for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SMEs and self-employed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non-repayable grants of €50,000 to €10m/month</a:t>
            </a:r>
          </a:p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Extension of Short-Time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Work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Allowance</a:t>
            </a: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Social Welfare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Package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: simplified access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to welfare benefits,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additional support for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families on low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income, one-off payments for children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Strong </a:t>
            </a:r>
            <a:r>
              <a:rPr lang="de-DE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coordination</a:t>
            </a:r>
            <a:r>
              <a:rPr lang="de-DE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Länder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either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Bundesrat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intergovernmental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councils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conferences</a:t>
            </a:r>
            <a:endParaRPr lang="de-DE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efficacy but lower accountability: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Parliamentary votes or debates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Few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implementation issues, errors and suspected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frauds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Lack of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evaluation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strategies</a:t>
            </a:r>
            <a:endParaRPr lang="en-US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effectiveness:</a:t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Effectively protected businesses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jobs, incomes and people from poverty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Strong territorial consistency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But enormous public costs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739C839-90CA-49F5-9DD0-5BC931F5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333" y="304320"/>
            <a:ext cx="5374640" cy="1080000"/>
          </a:xfrm>
        </p:spPr>
        <p:txBody>
          <a:bodyPr/>
          <a:lstStyle/>
          <a:p>
            <a:r>
              <a:rPr lang="fr-CH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Analysis: Germany</a:t>
            </a:r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9A1A7EF-28FC-4AFF-8DCA-BC2735738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398" y="304320"/>
            <a:ext cx="3341629" cy="641412"/>
          </a:xfrm>
        </p:spPr>
        <p:txBody>
          <a:bodyPr/>
          <a:lstStyle/>
          <a:p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LEGITIMULT MID TERM</a:t>
            </a:r>
            <a:b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C1A1385-4E3D-47F7-99E7-EC7C11FBF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048" y="1932210"/>
            <a:ext cx="3033894" cy="1612312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the Political Legitimacy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Crisis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Management in Multilevel Systems</a:t>
            </a:r>
          </a:p>
        </p:txBody>
      </p:sp>
    </p:spTree>
    <p:extLst>
      <p:ext uri="{BB962C8B-B14F-4D97-AF65-F5344CB8AC3E}">
        <p14:creationId xmlns:p14="http://schemas.microsoft.com/office/powerpoint/2010/main" val="174721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84" y="83373"/>
            <a:ext cx="944743" cy="944743"/>
          </a:xfrm>
          <a:prstGeom prst="rect">
            <a:avLst/>
          </a:prstGeom>
        </p:spPr>
      </p:pic>
      <p:pic>
        <p:nvPicPr>
          <p:cNvPr id="11" name="Grafik 10" descr="FULogo_Ausdruck_RGB_Brief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9398524" y="263076"/>
            <a:ext cx="2364622" cy="60419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24F0C4-2BCF-409D-BD63-90D97443BE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38333" y="1249063"/>
            <a:ext cx="7858295" cy="3769360"/>
          </a:xfrm>
        </p:spPr>
        <p:txBody>
          <a:bodyPr/>
          <a:lstStyle/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State guaranteed loans by the UK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Government: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up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to £5 millions repayable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loans</a:t>
            </a: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Regional business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grants: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£10,000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non-repayable one-off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grants</a:t>
            </a:r>
            <a:endParaRPr lang="en-US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Coronavirus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Job Retention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Scheme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Self-Employment Income Support Scheme: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compensation for up to 80%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profit losses</a:t>
            </a:r>
          </a:p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Extension of Universal Credit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: easier access, temporary raise by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£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20/week,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one-off payment of £500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working tax credit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recipient</a:t>
            </a: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Regional s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elf-Isolation and discretionary support schemes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coordination</a:t>
            </a:r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UK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devolved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governments</a:t>
            </a:r>
            <a:endParaRPr lang="en-US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739C839-90CA-49F5-9DD0-5BC931F5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333" y="304320"/>
            <a:ext cx="5374640" cy="1080000"/>
          </a:xfrm>
        </p:spPr>
        <p:txBody>
          <a:bodyPr/>
          <a:lstStyle/>
          <a:p>
            <a:r>
              <a:rPr lang="fr-CH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Analysis: UK</a:t>
            </a:r>
            <a:endParaRPr lang="fr-CH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9A1A7EF-28FC-4AFF-8DCA-BC2735738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398" y="304320"/>
            <a:ext cx="3341629" cy="641412"/>
          </a:xfrm>
        </p:spPr>
        <p:txBody>
          <a:bodyPr/>
          <a:lstStyle/>
          <a:p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LEGITIMULT MID TERM</a:t>
            </a:r>
            <a:b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C1A1385-4E3D-47F7-99E7-EC7C11FBF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048" y="1932210"/>
            <a:ext cx="3033894" cy="1612312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Intergovernmental Coordination and the Political Legitimacy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Crisis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Management in Multilevel Systems</a:t>
            </a:r>
          </a:p>
        </p:txBody>
      </p:sp>
    </p:spTree>
    <p:extLst>
      <p:ext uri="{BB962C8B-B14F-4D97-AF65-F5344CB8AC3E}">
        <p14:creationId xmlns:p14="http://schemas.microsoft.com/office/powerpoint/2010/main" val="74972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LEGITIMULT">
      <a:dk1>
        <a:srgbClr val="343434"/>
      </a:dk1>
      <a:lt1>
        <a:srgbClr val="FFFFFF"/>
      </a:lt1>
      <a:dk2>
        <a:srgbClr val="2C3C43"/>
      </a:dk2>
      <a:lt2>
        <a:srgbClr val="EBEBEB"/>
      </a:lt2>
      <a:accent1>
        <a:srgbClr val="4D4897"/>
      </a:accent1>
      <a:accent2>
        <a:srgbClr val="4D4897"/>
      </a:accent2>
      <a:accent3>
        <a:srgbClr val="2D71B8"/>
      </a:accent3>
      <a:accent4>
        <a:srgbClr val="3AB4A6"/>
      </a:accent4>
      <a:accent5>
        <a:srgbClr val="44A7A8"/>
      </a:accent5>
      <a:accent6>
        <a:srgbClr val="23548E"/>
      </a:accent6>
      <a:hlink>
        <a:srgbClr val="2D71B8"/>
      </a:hlink>
      <a:folHlink>
        <a:srgbClr val="4D4897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578</Words>
  <Application>Microsoft Office PowerPoint</Application>
  <PresentationFormat>Breitbild</PresentationFormat>
  <Paragraphs>151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Calibri</vt:lpstr>
      <vt:lpstr>DIN Condensed</vt:lpstr>
      <vt:lpstr>Helvetica</vt:lpstr>
      <vt:lpstr>Helvetica Light</vt:lpstr>
      <vt:lpstr>Rockwell</vt:lpstr>
      <vt:lpstr>Wingdings 3</vt:lpstr>
      <vt:lpstr>Facette</vt:lpstr>
      <vt:lpstr>LEGITIMULT MID TERM CONFERENCE</vt:lpstr>
      <vt:lpstr>Impact of vertical coordination on political legitimacy of economic and social measures </vt:lpstr>
      <vt:lpstr>Political Legitimacy</vt:lpstr>
      <vt:lpstr>Political Legitimacy</vt:lpstr>
      <vt:lpstr>Political Legitimacy</vt:lpstr>
      <vt:lpstr>Intergovernmental coordinaton</vt:lpstr>
      <vt:lpstr>Research Design</vt:lpstr>
      <vt:lpstr>Analysis: Germany</vt:lpstr>
      <vt:lpstr>Analysis: UK</vt:lpstr>
      <vt:lpstr>Analysis: UK</vt:lpstr>
      <vt:lpstr>Analysis: France</vt:lpstr>
      <vt:lpstr>Analysis: Spain</vt:lpstr>
      <vt:lpstr>Preliminary 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LEGITIMULT</dc:title>
  <dc:creator>blandine leroy</dc:creator>
  <cp:lastModifiedBy>MG</cp:lastModifiedBy>
  <cp:revision>208</cp:revision>
  <dcterms:created xsi:type="dcterms:W3CDTF">2023-02-23T15:39:48Z</dcterms:created>
  <dcterms:modified xsi:type="dcterms:W3CDTF">2024-04-16T09:07:14Z</dcterms:modified>
</cp:coreProperties>
</file>